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39"/>
  </p:notesMasterIdLst>
  <p:sldIdLst>
    <p:sldId id="318" r:id="rId2"/>
    <p:sldId id="281" r:id="rId3"/>
    <p:sldId id="282" r:id="rId4"/>
    <p:sldId id="321" r:id="rId5"/>
    <p:sldId id="319" r:id="rId6"/>
    <p:sldId id="320" r:id="rId7"/>
    <p:sldId id="284" r:id="rId8"/>
    <p:sldId id="287" r:id="rId9"/>
    <p:sldId id="288" r:id="rId10"/>
    <p:sldId id="289" r:id="rId11"/>
    <p:sldId id="290" r:id="rId12"/>
    <p:sldId id="322" r:id="rId13"/>
    <p:sldId id="292" r:id="rId14"/>
    <p:sldId id="293" r:id="rId15"/>
    <p:sldId id="294" r:id="rId16"/>
    <p:sldId id="295" r:id="rId17"/>
    <p:sldId id="296" r:id="rId18"/>
    <p:sldId id="297" r:id="rId19"/>
    <p:sldId id="298" r:id="rId20"/>
    <p:sldId id="301" r:id="rId21"/>
    <p:sldId id="302"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00" r:id="rId37"/>
    <p:sldId id="299"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108" d="100"/>
          <a:sy n="108" d="100"/>
        </p:scale>
        <p:origin x="1704" y="126"/>
      </p:cViewPr>
      <p:guideLst>
        <p:guide orient="horz" pos="2160"/>
        <p:guide pos="2880"/>
      </p:guideLst>
    </p:cSldViewPr>
  </p:slideViewPr>
  <p:outlineViewPr>
    <p:cViewPr varScale="1">
      <p:scale>
        <a:sx n="50" d="100"/>
        <a:sy n="50" d="100"/>
      </p:scale>
      <p:origin x="6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341033069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1ABB586-17E5-41F5-84A9-0084737A2B07}" type="slidenum">
              <a:rPr lang="en-US" altLang="en-US" smtClean="0"/>
              <a:pPr/>
              <a:t>‹#›</a:t>
            </a:fld>
            <a:endParaRPr lang="en-US" altLang="en-US"/>
          </a:p>
        </p:txBody>
      </p:sp>
    </p:spTree>
    <p:extLst>
      <p:ext uri="{BB962C8B-B14F-4D97-AF65-F5344CB8AC3E}">
        <p14:creationId xmlns:p14="http://schemas.microsoft.com/office/powerpoint/2010/main" val="581408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215251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3243732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30404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510618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31206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1312678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82DCC11-CDCC-4787-B448-8D166C9084D8}" type="slidenum">
              <a:rPr lang="en-US" altLang="en-US" smtClean="0"/>
              <a:pPr/>
              <a:t>‹#›</a:t>
            </a:fld>
            <a:endParaRPr lang="en-US" altLang="en-US"/>
          </a:p>
        </p:txBody>
      </p:sp>
    </p:spTree>
    <p:extLst>
      <p:ext uri="{BB962C8B-B14F-4D97-AF65-F5344CB8AC3E}">
        <p14:creationId xmlns:p14="http://schemas.microsoft.com/office/powerpoint/2010/main" val="597335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D4C892A-A826-4243-9F2A-C35115421F89}" type="slidenum">
              <a:rPr lang="en-US" altLang="en-US" smtClean="0"/>
              <a:pPr/>
              <a:t>‹#›</a:t>
            </a:fld>
            <a:endParaRPr lang="en-US" altLang="en-US"/>
          </a:p>
        </p:txBody>
      </p:sp>
    </p:spTree>
    <p:extLst>
      <p:ext uri="{BB962C8B-B14F-4D97-AF65-F5344CB8AC3E}">
        <p14:creationId xmlns:p14="http://schemas.microsoft.com/office/powerpoint/2010/main" val="129093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9BE884D-4A09-465A-8975-0740E078C0F2}" type="slidenum">
              <a:rPr lang="en-US" altLang="en-US" smtClean="0"/>
              <a:pPr/>
              <a:t>‹#›</a:t>
            </a:fld>
            <a:endParaRPr lang="en-US" altLang="en-US"/>
          </a:p>
        </p:txBody>
      </p:sp>
    </p:spTree>
    <p:extLst>
      <p:ext uri="{BB962C8B-B14F-4D97-AF65-F5344CB8AC3E}">
        <p14:creationId xmlns:p14="http://schemas.microsoft.com/office/powerpoint/2010/main" val="323092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9E2F729-6BF8-444A-B696-4B4DA3C81654}" type="slidenum">
              <a:rPr lang="en-US" altLang="en-US" smtClean="0"/>
              <a:pPr/>
              <a:t>‹#›</a:t>
            </a:fld>
            <a:endParaRPr lang="en-US" altLang="en-US"/>
          </a:p>
        </p:txBody>
      </p:sp>
    </p:spTree>
    <p:extLst>
      <p:ext uri="{BB962C8B-B14F-4D97-AF65-F5344CB8AC3E}">
        <p14:creationId xmlns:p14="http://schemas.microsoft.com/office/powerpoint/2010/main" val="3681421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777254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ED02FD5E-4CA9-4C9D-978D-96579153995A}" type="slidenum">
              <a:rPr lang="en-US" altLang="en-US" smtClean="0"/>
              <a:pPr/>
              <a:t>‹#›</a:t>
            </a:fld>
            <a:endParaRPr lang="en-US" altLang="en-US"/>
          </a:p>
        </p:txBody>
      </p:sp>
    </p:spTree>
    <p:extLst>
      <p:ext uri="{BB962C8B-B14F-4D97-AF65-F5344CB8AC3E}">
        <p14:creationId xmlns:p14="http://schemas.microsoft.com/office/powerpoint/2010/main" val="96128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6562A11C-C825-43C9-9579-F6F28CA2A8C6}" type="slidenum">
              <a:rPr lang="en-US" altLang="en-US" smtClean="0"/>
              <a:pPr/>
              <a:t>‹#›</a:t>
            </a:fld>
            <a:endParaRPr lang="en-US" altLang="en-US"/>
          </a:p>
        </p:txBody>
      </p:sp>
    </p:spTree>
    <p:extLst>
      <p:ext uri="{BB962C8B-B14F-4D97-AF65-F5344CB8AC3E}">
        <p14:creationId xmlns:p14="http://schemas.microsoft.com/office/powerpoint/2010/main" val="266980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FF88DCB9-E492-4D8E-80A9-A2E4D07CCB6A}" type="slidenum">
              <a:rPr lang="en-US" altLang="en-US" smtClean="0"/>
              <a:pPr/>
              <a:t>‹#›</a:t>
            </a:fld>
            <a:endParaRPr lang="en-US" altLang="en-US"/>
          </a:p>
        </p:txBody>
      </p:sp>
    </p:spTree>
    <p:extLst>
      <p:ext uri="{BB962C8B-B14F-4D97-AF65-F5344CB8AC3E}">
        <p14:creationId xmlns:p14="http://schemas.microsoft.com/office/powerpoint/2010/main" val="85866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955C60E-E3A1-44C5-9C5B-A69A1F6EAD65}" type="slidenum">
              <a:rPr lang="en-US" altLang="en-US" smtClean="0"/>
              <a:pPr/>
              <a:t>‹#›</a:t>
            </a:fld>
            <a:endParaRPr lang="en-US" altLang="en-US"/>
          </a:p>
        </p:txBody>
      </p:sp>
    </p:spTree>
    <p:extLst>
      <p:ext uri="{BB962C8B-B14F-4D97-AF65-F5344CB8AC3E}">
        <p14:creationId xmlns:p14="http://schemas.microsoft.com/office/powerpoint/2010/main" val="401247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374136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FE2FF"/>
        </a:soli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AB01515-7A61-4881-A38A-334F4B50F516}" type="slidenum">
              <a:rPr lang="en-US" altLang="en-US" smtClean="0"/>
              <a:pPr/>
              <a:t>‹#›</a:t>
            </a:fld>
            <a:endParaRPr lang="en-US" altLang="en-US"/>
          </a:p>
        </p:txBody>
      </p:sp>
    </p:spTree>
    <p:extLst>
      <p:ext uri="{BB962C8B-B14F-4D97-AF65-F5344CB8AC3E}">
        <p14:creationId xmlns:p14="http://schemas.microsoft.com/office/powerpoint/2010/main" val="2796572280"/>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wtn.com/catholicism/library/general-instruction-on-the-liturgy-of-the-hours-2175"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Didach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ndex.php?title=Breviarium_Curiae&amp;action=edit&amp;redlink=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sccb.org/prayer-and-worship/liturgy-of-the-hour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Terce" TargetMode="External"/><Relationship Id="rId2" Type="http://schemas.openxmlformats.org/officeDocument/2006/relationships/hyperlink" Target="https://en.wikipedia.org/wiki/Nocturns" TargetMode="External"/><Relationship Id="rId1" Type="http://schemas.openxmlformats.org/officeDocument/2006/relationships/slideLayout" Target="../slideLayouts/slideLayout2.xml"/><Relationship Id="rId4" Type="http://schemas.openxmlformats.org/officeDocument/2006/relationships/hyperlink" Target="https://en.wikipedia.org/wiki/Cenobitic_monasticis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n.wikipedia.org/wiki/Versicl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Magnificat" TargetMode="External"/><Relationship Id="rId2" Type="http://schemas.openxmlformats.org/officeDocument/2006/relationships/hyperlink" Target="https://en.wikipedia.org/wiki/Responsor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en.wikipedia.org/wiki/Nocturn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en.wikipedia.org/wiki/Quo_primu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n.wikipedia.org/wiki/Roman_Missa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en.wikipedia.org/wiki/Libreria_Editrice_Vatican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en.wikipedia.org/wiki/Summorum_Pontificu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Liturgy of the Hours</a:t>
            </a:r>
          </a:p>
        </p:txBody>
      </p:sp>
      <p:sp>
        <p:nvSpPr>
          <p:cNvPr id="3" name="Content Placeholder 2"/>
          <p:cNvSpPr>
            <a:spLocks noGrp="1"/>
          </p:cNvSpPr>
          <p:nvPr>
            <p:ph idx="1"/>
          </p:nvPr>
        </p:nvSpPr>
        <p:spPr>
          <a:xfrm>
            <a:off x="0" y="381000"/>
            <a:ext cx="9144000" cy="6477000"/>
          </a:xfrm>
        </p:spPr>
        <p:txBody>
          <a:bodyPr anchor="t">
            <a:normAutofit/>
          </a:bodyPr>
          <a:lstStyle/>
          <a:p>
            <a:pPr marL="0" indent="0">
              <a:buClrTx/>
              <a:buNone/>
            </a:pPr>
            <a:r>
              <a:rPr lang="en-US" b="1" dirty="0" smtClean="0">
                <a:solidFill>
                  <a:schemeClr val="bg1"/>
                </a:solidFill>
                <a:latin typeface="Times New Roman" panose="02020603050405020304" pitchFamily="18" charset="0"/>
                <a:cs typeface="Times New Roman" panose="02020603050405020304" pitchFamily="18" charset="0"/>
              </a:rPr>
              <a:t>Daily </a:t>
            </a:r>
            <a:r>
              <a:rPr lang="en-US" b="1" dirty="0">
                <a:solidFill>
                  <a:schemeClr val="bg1"/>
                </a:solidFill>
                <a:latin typeface="Times New Roman" panose="02020603050405020304" pitchFamily="18" charset="0"/>
                <a:cs typeface="Times New Roman" panose="02020603050405020304" pitchFamily="18" charset="0"/>
              </a:rPr>
              <a:t>Liturgy of the Hours or Divine Office prayers in PDF formats</a:t>
            </a:r>
            <a:endParaRPr lang="en-US" b="1" dirty="0" smtClean="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err="1" smtClean="0">
                <a:solidFill>
                  <a:schemeClr val="bg1"/>
                </a:solidFill>
                <a:latin typeface="Times New Roman" panose="02020603050405020304" pitchFamily="18" charset="0"/>
                <a:cs typeface="Times New Roman" panose="02020603050405020304" pitchFamily="18" charset="0"/>
              </a:rPr>
              <a:t>eBrievery</a:t>
            </a:r>
            <a:r>
              <a:rPr lang="en-US" sz="2000" dirty="0">
                <a:solidFill>
                  <a:schemeClr val="bg1"/>
                </a:solidFill>
                <a:latin typeface="Times New Roman" panose="02020603050405020304" pitchFamily="18" charset="0"/>
                <a:cs typeface="Times New Roman" panose="02020603050405020304" pitchFamily="18" charset="0"/>
              </a:rPr>
              <a:t>	</a:t>
            </a:r>
            <a:r>
              <a:rPr lang="en-US" sz="2000" u="sng" dirty="0">
                <a:solidFill>
                  <a:schemeClr val="bg1"/>
                </a:solidFill>
                <a:latin typeface="Times New Roman" panose="02020603050405020304" pitchFamily="18" charset="0"/>
                <a:cs typeface="Times New Roman" panose="02020603050405020304" pitchFamily="18" charset="0"/>
              </a:rPr>
              <a:t>https://www.ebreviary.com/</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err="1">
                <a:solidFill>
                  <a:schemeClr val="bg1"/>
                </a:solidFill>
                <a:latin typeface="Times New Roman" panose="02020603050405020304" pitchFamily="18" charset="0"/>
                <a:cs typeface="Times New Roman" panose="02020603050405020304" pitchFamily="18" charset="0"/>
              </a:rPr>
              <a:t>iBrievery</a:t>
            </a:r>
            <a:r>
              <a:rPr lang="en-US" sz="2000" dirty="0">
                <a:solidFill>
                  <a:schemeClr val="bg1"/>
                </a:solidFill>
                <a:latin typeface="Times New Roman" panose="02020603050405020304" pitchFamily="18" charset="0"/>
                <a:cs typeface="Times New Roman" panose="02020603050405020304" pitchFamily="18" charset="0"/>
              </a:rPr>
              <a:t>	</a:t>
            </a:r>
            <a:r>
              <a:rPr lang="en-US" sz="2000" u="sng" dirty="0">
                <a:solidFill>
                  <a:schemeClr val="bg1"/>
                </a:solidFill>
                <a:latin typeface="Times New Roman" panose="02020603050405020304" pitchFamily="18" charset="0"/>
                <a:cs typeface="Times New Roman" panose="02020603050405020304" pitchFamily="18" charset="0"/>
              </a:rPr>
              <a:t>http://www.ibreviary.com/m/breviario.php</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General </a:t>
            </a:r>
            <a:r>
              <a:rPr lang="en-US" b="1" dirty="0">
                <a:solidFill>
                  <a:schemeClr val="bg1"/>
                </a:solidFill>
                <a:latin typeface="Times New Roman" panose="02020603050405020304" pitchFamily="18" charset="0"/>
                <a:cs typeface="Times New Roman" panose="02020603050405020304" pitchFamily="18" charset="0"/>
              </a:rPr>
              <a:t>Instruction on the Liturgy of the Hours</a:t>
            </a:r>
            <a:endParaRPr lang="en-US" b="1"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dirty="0" smtClean="0">
                <a:solidFill>
                  <a:schemeClr val="bg1"/>
                </a:solidFill>
                <a:latin typeface="Times New Roman" panose="02020603050405020304" pitchFamily="18" charset="0"/>
                <a:cs typeface="Times New Roman" panose="02020603050405020304" pitchFamily="18" charset="0"/>
                <a:hlinkClick r:id="rId2"/>
              </a:rPr>
              <a:t>https</a:t>
            </a:r>
            <a:r>
              <a:rPr lang="en-US" dirty="0">
                <a:solidFill>
                  <a:schemeClr val="bg1"/>
                </a:solidFill>
                <a:latin typeface="Times New Roman" panose="02020603050405020304" pitchFamily="18" charset="0"/>
                <a:cs typeface="Times New Roman" panose="02020603050405020304" pitchFamily="18" charset="0"/>
                <a:hlinkClick r:id="rId2"/>
              </a:rPr>
              <a:t>://</a:t>
            </a:r>
            <a:r>
              <a:rPr lang="en-US" dirty="0" smtClean="0">
                <a:solidFill>
                  <a:schemeClr val="bg1"/>
                </a:solidFill>
                <a:latin typeface="Times New Roman" panose="02020603050405020304" pitchFamily="18" charset="0"/>
                <a:cs typeface="Times New Roman" panose="02020603050405020304" pitchFamily="18" charset="0"/>
                <a:hlinkClick r:id="rId2"/>
              </a:rPr>
              <a:t>www.ewtn.com/catholicism/library/general-instruction-on-the-liturgy-of-the-hours-2175</a:t>
            </a:r>
            <a:endParaRPr lang="en-US"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894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rmAutofit fontScale="90000"/>
          </a:bodyPr>
          <a:lstStyle/>
          <a:p>
            <a:pPr algn="ctr"/>
            <a:r>
              <a:rPr lang="en-US" sz="2800" b="1" cap="none" dirty="0">
                <a:solidFill>
                  <a:schemeClr val="bg1"/>
                </a:solidFill>
                <a:latin typeface="Times New Roman" panose="02020603050405020304" pitchFamily="18" charset="0"/>
                <a:cs typeface="Times New Roman" panose="02020603050405020304" pitchFamily="18" charset="0"/>
              </a:rPr>
              <a:t>Catechism of the Catholic Church</a:t>
            </a:r>
            <a:r>
              <a:rPr lang="en-US" sz="2400" b="1" dirty="0">
                <a:solidFill>
                  <a:schemeClr val="bg1"/>
                </a:solidFill>
                <a:latin typeface="Times New Roman" panose="02020603050405020304" pitchFamily="18" charset="0"/>
                <a:cs typeface="Times New Roman" panose="02020603050405020304" pitchFamily="18" charset="0"/>
              </a:rPr>
              <a:t/>
            </a:r>
            <a:br>
              <a:rPr lang="en-US" sz="2400" b="1" dirty="0">
                <a:solidFill>
                  <a:schemeClr val="bg1"/>
                </a:solidFill>
                <a:latin typeface="Times New Roman" panose="02020603050405020304" pitchFamily="18" charset="0"/>
                <a:cs typeface="Times New Roman" panose="02020603050405020304" pitchFamily="18" charset="0"/>
              </a:rPr>
            </a:br>
            <a:r>
              <a:rPr lang="en-US" sz="2000" dirty="0" smtClean="0">
                <a:solidFill>
                  <a:schemeClr val="bg1"/>
                </a:solidFill>
                <a:latin typeface="Times New Roman" panose="02020603050405020304" pitchFamily="18" charset="0"/>
                <a:cs typeface="Times New Roman" panose="02020603050405020304" pitchFamily="18" charset="0"/>
              </a:rPr>
              <a:t>CCC</a:t>
            </a:r>
            <a:r>
              <a:rPr lang="en-US" sz="2000" dirty="0">
                <a:solidFill>
                  <a:schemeClr val="bg1"/>
                </a:solidFill>
                <a:latin typeface="Times New Roman" panose="02020603050405020304" pitchFamily="18" charset="0"/>
                <a:cs typeface="Times New Roman" panose="02020603050405020304" pitchFamily="18" charset="0"/>
              </a:rPr>
              <a:t>: 1174-1178, 1196</a:t>
            </a:r>
            <a:endParaRPr lang="en-US" sz="2000" dirty="0">
              <a:solidFill>
                <a:schemeClr val="bg1"/>
              </a:solidFill>
            </a:endParaRPr>
          </a:p>
        </p:txBody>
      </p:sp>
      <p:sp>
        <p:nvSpPr>
          <p:cNvPr id="3" name="Content Placeholder 2"/>
          <p:cNvSpPr>
            <a:spLocks noGrp="1"/>
          </p:cNvSpPr>
          <p:nvPr>
            <p:ph idx="1"/>
          </p:nvPr>
        </p:nvSpPr>
        <p:spPr>
          <a:xfrm>
            <a:off x="0" y="702077"/>
            <a:ext cx="9144000" cy="6155923"/>
          </a:xfrm>
        </p:spPr>
        <p:txBody>
          <a:bodyPr anchor="t">
            <a:noAutofit/>
          </a:bodyPr>
          <a:lstStyle/>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CCC </a:t>
            </a:r>
            <a:r>
              <a:rPr lang="en-US" b="1" dirty="0">
                <a:solidFill>
                  <a:schemeClr val="bg1"/>
                </a:solidFill>
                <a:latin typeface="Times New Roman" panose="02020603050405020304" pitchFamily="18" charset="0"/>
                <a:cs typeface="Times New Roman" panose="02020603050405020304" pitchFamily="18" charset="0"/>
              </a:rPr>
              <a:t>1196</a:t>
            </a:r>
            <a:r>
              <a:rPr lang="en-US" dirty="0">
                <a:solidFill>
                  <a:schemeClr val="bg1"/>
                </a:solidFill>
                <a:latin typeface="Times New Roman" panose="02020603050405020304" pitchFamily="18" charset="0"/>
                <a:cs typeface="Times New Roman" panose="02020603050405020304" pitchFamily="18" charset="0"/>
              </a:rPr>
              <a:t>	The faithful who celebrate the Liturgy of the Hours are united to Christ our high priest, by the prayer of the Psalms, meditation on the Word of God, and canticles and blessings, in order to be joined with his unceasing and universal prayer that gives glory to the Father and implores the gift of the Holy Spirit on the whole world</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1753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History</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marL="0" indent="0">
              <a:buClrTx/>
              <a:buNone/>
            </a:pPr>
            <a:r>
              <a:rPr lang="en-US" dirty="0">
                <a:solidFill>
                  <a:schemeClr val="bg1"/>
                </a:solidFill>
                <a:latin typeface="Times New Roman" panose="02020603050405020304" pitchFamily="18" charset="0"/>
                <a:cs typeface="Times New Roman" panose="02020603050405020304" pitchFamily="18" charset="0"/>
              </a:rPr>
              <a:t>The canonical hours stemmed from Jewish </a:t>
            </a:r>
            <a:r>
              <a:rPr lang="en-US" dirty="0" smtClean="0">
                <a:solidFill>
                  <a:schemeClr val="bg1"/>
                </a:solidFill>
                <a:latin typeface="Times New Roman" panose="02020603050405020304" pitchFamily="18" charset="0"/>
                <a:cs typeface="Times New Roman" panose="02020603050405020304" pitchFamily="18" charset="0"/>
              </a:rPr>
              <a:t>prayer. Over the course of Church History the format changed to meet the needs of the </a:t>
            </a:r>
            <a:r>
              <a:rPr lang="en-US" dirty="0" err="1" smtClean="0">
                <a:solidFill>
                  <a:schemeClr val="bg1"/>
                </a:solidFill>
                <a:latin typeface="Times New Roman" panose="02020603050405020304" pitchFamily="18" charset="0"/>
                <a:cs typeface="Times New Roman" panose="02020603050405020304" pitchFamily="18" charset="0"/>
              </a:rPr>
              <a:t>cjurch</a:t>
            </a:r>
            <a:r>
              <a:rPr lang="en-US" dirty="0" smtClean="0">
                <a:solidFill>
                  <a:schemeClr val="bg1"/>
                </a:solidFill>
                <a:latin typeface="Times New Roman" panose="02020603050405020304" pitchFamily="18" charset="0"/>
                <a:cs typeface="Times New Roman" panose="02020603050405020304" pitchFamily="18" charset="0"/>
              </a:rPr>
              <a:t>.</a:t>
            </a:r>
          </a:p>
          <a:p>
            <a:pPr marL="0" indent="0">
              <a:buClrTx/>
              <a:buNone/>
            </a:pPr>
            <a:endParaRPr lang="en-US" b="1" dirty="0" smtClean="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b="1" dirty="0" smtClean="0">
                <a:solidFill>
                  <a:schemeClr val="bg1"/>
                </a:solidFill>
                <a:latin typeface="Times New Roman" panose="02020603050405020304" pitchFamily="18" charset="0"/>
                <a:cs typeface="Times New Roman" panose="02020603050405020304" pitchFamily="18" charset="0"/>
              </a:rPr>
              <a:t>Judaism </a:t>
            </a:r>
            <a:r>
              <a:rPr lang="en-US" b="1" dirty="0">
                <a:solidFill>
                  <a:schemeClr val="bg1"/>
                </a:solidFill>
                <a:latin typeface="Times New Roman" panose="02020603050405020304" pitchFamily="18" charset="0"/>
                <a:cs typeface="Times New Roman" panose="02020603050405020304" pitchFamily="18" charset="0"/>
              </a:rPr>
              <a:t>and the early </a:t>
            </a:r>
            <a:r>
              <a:rPr lang="en-US" b="1" dirty="0" smtClean="0">
                <a:solidFill>
                  <a:schemeClr val="bg1"/>
                </a:solidFill>
                <a:latin typeface="Times New Roman" panose="02020603050405020304" pitchFamily="18" charset="0"/>
                <a:cs typeface="Times New Roman" panose="02020603050405020304" pitchFamily="18" charset="0"/>
              </a:rPr>
              <a:t>church</a:t>
            </a:r>
          </a:p>
          <a:p>
            <a:pPr>
              <a:buClrTx/>
              <a:buFont typeface="Wingdings" panose="05000000000000000000" pitchFamily="2" charset="2"/>
              <a:buChar char="Ø"/>
            </a:pPr>
            <a:r>
              <a:rPr lang="en-US" b="1" dirty="0">
                <a:solidFill>
                  <a:schemeClr val="bg1"/>
                </a:solidFill>
                <a:latin typeface="Times New Roman" panose="02020603050405020304" pitchFamily="18" charset="0"/>
                <a:cs typeface="Times New Roman" panose="02020603050405020304" pitchFamily="18" charset="0"/>
              </a:rPr>
              <a:t>Middle </a:t>
            </a:r>
            <a:r>
              <a:rPr lang="en-US" b="1" dirty="0" smtClean="0">
                <a:solidFill>
                  <a:schemeClr val="bg1"/>
                </a:solidFill>
                <a:latin typeface="Times New Roman" panose="02020603050405020304" pitchFamily="18" charset="0"/>
                <a:cs typeface="Times New Roman" panose="02020603050405020304" pitchFamily="18" charset="0"/>
              </a:rPr>
              <a:t>Ages</a:t>
            </a:r>
          </a:p>
          <a:p>
            <a:pPr>
              <a:buClrTx/>
              <a:buFont typeface="Wingdings" panose="05000000000000000000" pitchFamily="2" charset="2"/>
              <a:buChar char="Ø"/>
            </a:pPr>
            <a:r>
              <a:rPr lang="en-US" b="1" dirty="0">
                <a:solidFill>
                  <a:schemeClr val="bg1"/>
                </a:solidFill>
                <a:latin typeface="Times New Roman" panose="02020603050405020304" pitchFamily="18" charset="0"/>
                <a:cs typeface="Times New Roman" panose="02020603050405020304" pitchFamily="18" charset="0"/>
              </a:rPr>
              <a:t>Revision by Pope Pius </a:t>
            </a:r>
            <a:r>
              <a:rPr lang="en-US" b="1" dirty="0" smtClean="0">
                <a:solidFill>
                  <a:schemeClr val="bg1"/>
                </a:solidFill>
                <a:latin typeface="Times New Roman" panose="02020603050405020304" pitchFamily="18" charset="0"/>
                <a:cs typeface="Times New Roman" panose="02020603050405020304" pitchFamily="18" charset="0"/>
              </a:rPr>
              <a:t>V</a:t>
            </a:r>
          </a:p>
          <a:p>
            <a:pPr>
              <a:buClrTx/>
              <a:buFont typeface="Wingdings" panose="05000000000000000000" pitchFamily="2" charset="2"/>
              <a:buChar char="Ø"/>
            </a:pPr>
            <a:r>
              <a:rPr lang="en-US" b="1" dirty="0">
                <a:solidFill>
                  <a:schemeClr val="bg1"/>
                </a:solidFill>
                <a:latin typeface="Times New Roman" panose="02020603050405020304" pitchFamily="18" charset="0"/>
                <a:cs typeface="Times New Roman" panose="02020603050405020304" pitchFamily="18" charset="0"/>
              </a:rPr>
              <a:t>Revision between the 16th to 20th </a:t>
            </a:r>
            <a:r>
              <a:rPr lang="en-US" b="1" dirty="0" smtClean="0">
                <a:solidFill>
                  <a:schemeClr val="bg1"/>
                </a:solidFill>
                <a:latin typeface="Times New Roman" panose="02020603050405020304" pitchFamily="18" charset="0"/>
                <a:cs typeface="Times New Roman" panose="02020603050405020304" pitchFamily="18" charset="0"/>
              </a:rPr>
              <a:t>centuries</a:t>
            </a:r>
          </a:p>
          <a:p>
            <a:pPr>
              <a:buClrTx/>
              <a:buFont typeface="Wingdings" panose="05000000000000000000" pitchFamily="2" charset="2"/>
              <a:buChar char="Ø"/>
            </a:pPr>
            <a:r>
              <a:rPr lang="en-US" b="1" dirty="0">
                <a:solidFill>
                  <a:schemeClr val="bg1"/>
                </a:solidFill>
                <a:latin typeface="Times New Roman" panose="02020603050405020304" pitchFamily="18" charset="0"/>
                <a:cs typeface="Times New Roman" panose="02020603050405020304" pitchFamily="18" charset="0"/>
              </a:rPr>
              <a:t>Revision following the Second Vatican Council</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109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History - Judaism and the early church</a:t>
            </a: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canonical hours stemmed from Jewish prayer. This "sacrifice of praise" began to be substituted for the sacrifices of animals</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In Roman cities, the bell in the forum rang the beginning of the business day at about six o'clock in the morning (Prime, the "first hour"), noted the day's progress by striking again at about nine o'clock in the morning (</a:t>
            </a:r>
            <a:r>
              <a:rPr lang="en-US" dirty="0" err="1">
                <a:solidFill>
                  <a:schemeClr val="bg1"/>
                </a:solidFill>
                <a:latin typeface="Times New Roman" panose="02020603050405020304" pitchFamily="18" charset="0"/>
                <a:cs typeface="Times New Roman" panose="02020603050405020304" pitchFamily="18" charset="0"/>
              </a:rPr>
              <a:t>Terce</a:t>
            </a:r>
            <a:r>
              <a:rPr lang="en-US" dirty="0">
                <a:solidFill>
                  <a:schemeClr val="bg1"/>
                </a:solidFill>
                <a:latin typeface="Times New Roman" panose="02020603050405020304" pitchFamily="18" charset="0"/>
                <a:cs typeface="Times New Roman" panose="02020603050405020304" pitchFamily="18" charset="0"/>
              </a:rPr>
              <a:t>, the "third hour"), tolled for the lunch break at noon (Sext, the "sixth hour"), called the people back to work again at about three o'clock in the afternoon (None, the "ninth hour"), and rang the close of the business day at about six o'clock in the evening (the time for evening prayer</a:t>
            </a:r>
            <a:r>
              <a:rPr lang="en-US" dirty="0" smtClean="0">
                <a:solidFill>
                  <a:schemeClr val="bg1"/>
                </a:solidFill>
                <a:latin typeface="Times New Roman" panose="02020603050405020304" pitchFamily="18" charset="0"/>
                <a:cs typeface="Times New Roman" panose="02020603050405020304" pitchFamily="18" charset="0"/>
              </a:rPr>
              <a:t>).</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healing of the crippled man at the temple gate occurred as Peter and John were going to the temple to pray (Acts 3:1) at the "ninth hour" of prayer (about three pm). The decision to include Gentiles among the community of believers, arose from a vision Peter had while praying at noontime, (Acts 10:9–49) the "sixth hour</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380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History - Judaism and the early </a:t>
            </a:r>
            <a:r>
              <a:rPr lang="en-US" sz="2400" b="1" cap="none" dirty="0" smtClean="0">
                <a:solidFill>
                  <a:schemeClr val="bg1"/>
                </a:solidFill>
                <a:latin typeface="Times New Roman" panose="02020603050405020304" pitchFamily="18" charset="0"/>
                <a:cs typeface="Times New Roman" panose="02020603050405020304" pitchFamily="18" charset="0"/>
              </a:rPr>
              <a:t>church</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early church was known to pray the Psalms (Acts 4:23–30), which have remained a part of the canonical hours. By 60 AD, the </a:t>
            </a:r>
            <a:r>
              <a:rPr lang="en-US" dirty="0" err="1">
                <a:solidFill>
                  <a:schemeClr val="bg1"/>
                </a:solidFill>
                <a:latin typeface="Times New Roman" panose="02020603050405020304" pitchFamily="18" charset="0"/>
                <a:cs typeface="Times New Roman" panose="02020603050405020304" pitchFamily="18" charset="0"/>
                <a:hlinkClick r:id="rId2" tooltip="Didache"/>
              </a:rPr>
              <a:t>Didache</a:t>
            </a:r>
            <a:r>
              <a:rPr lang="en-US" dirty="0">
                <a:solidFill>
                  <a:schemeClr val="bg1"/>
                </a:solidFill>
                <a:latin typeface="Times New Roman" panose="02020603050405020304" pitchFamily="18" charset="0"/>
                <a:cs typeface="Times New Roman" panose="02020603050405020304" pitchFamily="18" charset="0"/>
              </a:rPr>
              <a:t> recommended disciples to pray the Lord's Prayer three times a day; this practice found its way into the canonical hours as well. Pliny the Younger (63 – c. 113), mentions not only fixed times of prayer by believers, but also specific services – other than the Eucharist – assigned to those times: "they met on a stated day before it was light, and addressed a form of prayer to Christ, as to a divinity, … after which it was their custom to separate, and then reassemble, to eat in common a harmless meal</a:t>
            </a:r>
            <a:r>
              <a:rPr lang="en-US" dirty="0" smtClean="0">
                <a:solidFill>
                  <a:schemeClr val="bg1"/>
                </a:solidFill>
                <a:latin typeface="Times New Roman" panose="02020603050405020304" pitchFamily="18" charset="0"/>
                <a:cs typeface="Times New Roman" panose="02020603050405020304" pitchFamily="18" charset="0"/>
              </a:rPr>
              <a:t>.“</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By the second and third centuries, such Church Fathers as Clement of Alexandria, Origen, and Tertullian wrote of the practice of Morning and Evening Prayer, and of the prayers at </a:t>
            </a:r>
            <a:r>
              <a:rPr lang="en-US" dirty="0" err="1">
                <a:solidFill>
                  <a:schemeClr val="bg1"/>
                </a:solidFill>
                <a:latin typeface="Times New Roman" panose="02020603050405020304" pitchFamily="18" charset="0"/>
                <a:cs typeface="Times New Roman" panose="02020603050405020304" pitchFamily="18" charset="0"/>
              </a:rPr>
              <a:t>terce</a:t>
            </a:r>
            <a:r>
              <a:rPr lang="en-US" dirty="0">
                <a:solidFill>
                  <a:schemeClr val="bg1"/>
                </a:solidFill>
                <a:latin typeface="Times New Roman" panose="02020603050405020304" pitchFamily="18" charset="0"/>
                <a:cs typeface="Times New Roman" panose="02020603050405020304" pitchFamily="18" charset="0"/>
              </a:rPr>
              <a:t>, sext, and none. Daily morning and evening prayer preceded daily Mass, for the Mass was first limited to Sundays and then gradually spread to some feast days. The daily prayer kept alive the theme of gratitude from the Sunday "Eucharist" (which means gratitude). The prayers could be prayed individually or in groups. By the third century, the Desert Fathers began to live out Paul's command to "pray without ceasing" (1 Thessalonians 5:17) by having one group of monks pray one fixed-hour prayer while having another group pray the next prayer</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292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History - Middle </a:t>
            </a:r>
            <a:r>
              <a:rPr lang="en-US" sz="2400" b="1" cap="none" dirty="0" smtClean="0">
                <a:solidFill>
                  <a:schemeClr val="bg1"/>
                </a:solidFill>
                <a:latin typeface="Times New Roman" panose="02020603050405020304" pitchFamily="18" charset="0"/>
                <a:cs typeface="Times New Roman" panose="02020603050405020304" pitchFamily="18" charset="0"/>
              </a:rPr>
              <a:t>Ages</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As </a:t>
            </a:r>
            <a:r>
              <a:rPr lang="en-US" dirty="0">
                <a:solidFill>
                  <a:schemeClr val="bg1"/>
                </a:solidFill>
                <a:latin typeface="Times New Roman" panose="02020603050405020304" pitchFamily="18" charset="0"/>
                <a:cs typeface="Times New Roman" panose="02020603050405020304" pitchFamily="18" charset="0"/>
              </a:rPr>
              <a:t>the format of unbroken fixed-hour prayer developed in the Christian monastic communities in the East and West, longer prayers soon grew, but the cycle of prayer became the norm in daily life in monasteries. By the fourth century, the characteristics of the canonical hours more or less took their present shape. For secular (non-monastic) clergymen and lay people, the fixed-hour prayers were by necessity much shorter. In many churches and basilicas staffed by monks, the form of the fixed-hour prayers was a hybrid of secular and monastic practice.</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In the East, the development of the Divine Services shifted from the area around Jerusalem to Constantinople. In particular, Theodore the </a:t>
            </a:r>
            <a:r>
              <a:rPr lang="en-US" dirty="0" err="1">
                <a:solidFill>
                  <a:schemeClr val="bg1"/>
                </a:solidFill>
                <a:latin typeface="Times New Roman" panose="02020603050405020304" pitchFamily="18" charset="0"/>
                <a:cs typeface="Times New Roman" panose="02020603050405020304" pitchFamily="18" charset="0"/>
              </a:rPr>
              <a:t>Studite</a:t>
            </a:r>
            <a:r>
              <a:rPr lang="en-US" dirty="0">
                <a:solidFill>
                  <a:schemeClr val="bg1"/>
                </a:solidFill>
                <a:latin typeface="Times New Roman" panose="02020603050405020304" pitchFamily="18" charset="0"/>
                <a:cs typeface="Times New Roman" panose="02020603050405020304" pitchFamily="18" charset="0"/>
              </a:rPr>
              <a:t> (c. 758 – c. 826) combined a number of influences from the Byzantine court ritual with monastic practices common in Asia Minor, and added thereto a number of hymns composed by himself and his brother </a:t>
            </a:r>
            <a:r>
              <a:rPr lang="en-US" dirty="0" smtClean="0">
                <a:solidFill>
                  <a:schemeClr val="bg1"/>
                </a:solidFill>
                <a:latin typeface="Times New Roman" panose="02020603050405020304" pitchFamily="18" charset="0"/>
                <a:cs typeface="Times New Roman" panose="02020603050405020304" pitchFamily="18" charset="0"/>
              </a:rPr>
              <a:t>Joseph.</a:t>
            </a:r>
            <a:endParaRPr lang="en-US"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In the West, the Rule of Saint Benedict modeled his guidelines for the prayers on the customs of the basilicas of Rome. It was he who expounded the concept in Christian prayer of the inseparability of the spiritual life from the physical life. The Benedictines began to call the prayers the </a:t>
            </a:r>
            <a:r>
              <a:rPr lang="en-US" i="1" dirty="0">
                <a:solidFill>
                  <a:schemeClr val="bg1"/>
                </a:solidFill>
                <a:latin typeface="Times New Roman" panose="02020603050405020304" pitchFamily="18" charset="0"/>
                <a:cs typeface="Times New Roman" panose="02020603050405020304" pitchFamily="18" charset="0"/>
              </a:rPr>
              <a:t>Opus Dei</a:t>
            </a:r>
            <a:r>
              <a:rPr lang="en-US" dirty="0">
                <a:solidFill>
                  <a:schemeClr val="bg1"/>
                </a:solidFill>
                <a:latin typeface="Times New Roman" panose="02020603050405020304" pitchFamily="18" charset="0"/>
                <a:cs typeface="Times New Roman" panose="02020603050405020304" pitchFamily="18" charset="0"/>
              </a:rPr>
              <a:t> or "Work of God</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296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History - Middle Ages</a:t>
            </a: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As </a:t>
            </a:r>
            <a:r>
              <a:rPr lang="en-US" dirty="0">
                <a:solidFill>
                  <a:schemeClr val="bg1"/>
                </a:solidFill>
                <a:latin typeface="Times New Roman" panose="02020603050405020304" pitchFamily="18" charset="0"/>
                <a:cs typeface="Times New Roman" panose="02020603050405020304" pitchFamily="18" charset="0"/>
              </a:rPr>
              <a:t>the Divine Office grew more important in the life of the church, the rituals became more elaborate. Soon, praying the Office began to require various books, such as a psalter for the psalms, a lectionary to find the assigned scripture reading for the day, a Bible to proclaim the reading, a hymnal for singing, etc. As parishes grew in the Middle Ages away from cathedrals and basilicas, a more concise way of arranging the hours was needed. So, a sort of list developed called the Breviary, which gave the format of the daily office and the texts to be used.</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spread of breviaries eventually reached Rome, where Pope Innocent III extended its use to the Roman Curia. The Franciscans sought a one-volume breviary for its friars to use during travels, so the order adopted the </a:t>
            </a:r>
            <a:r>
              <a:rPr lang="en-US" i="1" dirty="0" err="1">
                <a:solidFill>
                  <a:schemeClr val="bg1"/>
                </a:solidFill>
                <a:latin typeface="Times New Roman" panose="02020603050405020304" pitchFamily="18" charset="0"/>
                <a:cs typeface="Times New Roman" panose="02020603050405020304" pitchFamily="18" charset="0"/>
                <a:hlinkClick r:id="rId2" tooltip="Breviarium Curiae (page does not exist)"/>
              </a:rPr>
              <a:t>Breviarium</a:t>
            </a:r>
            <a:r>
              <a:rPr lang="en-US" i="1" dirty="0">
                <a:solidFill>
                  <a:schemeClr val="bg1"/>
                </a:solidFill>
                <a:latin typeface="Times New Roman" panose="02020603050405020304" pitchFamily="18" charset="0"/>
                <a:cs typeface="Times New Roman" panose="02020603050405020304" pitchFamily="18" charset="0"/>
                <a:hlinkClick r:id="rId2" tooltip="Breviarium Curiae (page does not exist)"/>
              </a:rPr>
              <a:t> Curiae</a:t>
            </a:r>
            <a:r>
              <a:rPr lang="en-US" dirty="0">
                <a:solidFill>
                  <a:schemeClr val="bg1"/>
                </a:solidFill>
                <a:latin typeface="Times New Roman" panose="02020603050405020304" pitchFamily="18" charset="0"/>
                <a:cs typeface="Times New Roman" panose="02020603050405020304" pitchFamily="18" charset="0"/>
              </a:rPr>
              <a:t>, but substituting the Gallican Psalter for the Roman. The Franciscans gradually spread this breviary throughout Europe. Pope Nicholas III would then adopt the widely used Franciscan breviary to be the breviary used in Rome. By the 14th century, the breviary contained the entire text of the canonical hours.</a:t>
            </a:r>
          </a:p>
        </p:txBody>
      </p:sp>
    </p:spTree>
    <p:extLst>
      <p:ext uri="{BB962C8B-B14F-4D97-AF65-F5344CB8AC3E}">
        <p14:creationId xmlns:p14="http://schemas.microsoft.com/office/powerpoint/2010/main" val="626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History - Revision by Pope Pius </a:t>
            </a:r>
            <a:r>
              <a:rPr lang="en-US" sz="2400" b="1" cap="none" dirty="0" smtClean="0">
                <a:solidFill>
                  <a:schemeClr val="bg1"/>
                </a:solidFill>
                <a:latin typeface="Times New Roman" panose="02020603050405020304" pitchFamily="18" charset="0"/>
                <a:cs typeface="Times New Roman" panose="02020603050405020304" pitchFamily="18" charset="0"/>
              </a:rPr>
              <a:t>V</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Council of Trent in its final session on 4 December 1563 entrusted the reform of the breviary to the then pope, Pius IV</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On 9 July 1568, Pope Pius V, the successor to Pius IV who closed the Council of Trent, promulgated an edition, known as the Roman Breviary, with his Apostolic Constitution Quod a </a:t>
            </a:r>
            <a:r>
              <a:rPr lang="en-US" dirty="0" err="1">
                <a:solidFill>
                  <a:schemeClr val="bg1"/>
                </a:solidFill>
                <a:latin typeface="Times New Roman" panose="02020603050405020304" pitchFamily="18" charset="0"/>
                <a:cs typeface="Times New Roman" panose="02020603050405020304" pitchFamily="18" charset="0"/>
              </a:rPr>
              <a:t>nobis</a:t>
            </a:r>
            <a:r>
              <a:rPr lang="en-US" dirty="0">
                <a:solidFill>
                  <a:schemeClr val="bg1"/>
                </a:solidFill>
                <a:latin typeface="Times New Roman" panose="02020603050405020304" pitchFamily="18" charset="0"/>
                <a:cs typeface="Times New Roman" panose="02020603050405020304" pitchFamily="18" charset="0"/>
              </a:rPr>
              <a:t>, imposing it in the same way in which, two years later, he imposed his Roman Missal and using language very similar to that in the bull Quo </a:t>
            </a:r>
            <a:r>
              <a:rPr lang="en-US" dirty="0" err="1">
                <a:solidFill>
                  <a:schemeClr val="bg1"/>
                </a:solidFill>
                <a:latin typeface="Times New Roman" panose="02020603050405020304" pitchFamily="18" charset="0"/>
                <a:cs typeface="Times New Roman" panose="02020603050405020304" pitchFamily="18" charset="0"/>
              </a:rPr>
              <a:t>primum</a:t>
            </a:r>
            <a:r>
              <a:rPr lang="en-US" dirty="0">
                <a:solidFill>
                  <a:schemeClr val="bg1"/>
                </a:solidFill>
                <a:latin typeface="Times New Roman" panose="02020603050405020304" pitchFamily="18" charset="0"/>
                <a:cs typeface="Times New Roman" panose="02020603050405020304" pitchFamily="18" charset="0"/>
              </a:rPr>
              <a:t> with which he promulgated the Missal, regarding, for instance, the perpetual force of its provisions, the obligation to use the promulgated text in all places, and the total prohibition of adding or omitting anything, declaring in fact: "No one whosoever is permitted to alter this letter or heedlessly to venture to go contrary to this notice of Our permission, statute, ordinance, command, precept, grant, indult declaration, will decree and prohibition. Should anyone, however, presume to commit such an act, he should know that he will incur the wrath of Almighty God and of the Blessed Apostles Peter and Paul</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With the same bull, Pius V ordered the general abolition of all breviaries other than his reformed breviary, with the same exception that he was to make in his Quo </a:t>
            </a:r>
            <a:r>
              <a:rPr lang="en-US" dirty="0" err="1">
                <a:solidFill>
                  <a:schemeClr val="bg1"/>
                </a:solidFill>
                <a:latin typeface="Times New Roman" panose="02020603050405020304" pitchFamily="18" charset="0"/>
                <a:cs typeface="Times New Roman" panose="02020603050405020304" pitchFamily="18" charset="0"/>
              </a:rPr>
              <a:t>primum</a:t>
            </a:r>
            <a:r>
              <a:rPr lang="en-US" dirty="0">
                <a:solidFill>
                  <a:schemeClr val="bg1"/>
                </a:solidFill>
                <a:latin typeface="Times New Roman" panose="02020603050405020304" pitchFamily="18" charset="0"/>
                <a:cs typeface="Times New Roman" panose="02020603050405020304" pitchFamily="18" charset="0"/>
              </a:rPr>
              <a:t> bull: he allowed those legitimately in use for at least 200 years to continue</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Examples of such breviaries are the Benedictine (</a:t>
            </a:r>
            <a:r>
              <a:rPr lang="en-US" dirty="0" err="1">
                <a:solidFill>
                  <a:schemeClr val="bg1"/>
                </a:solidFill>
                <a:latin typeface="Times New Roman" panose="02020603050405020304" pitchFamily="18" charset="0"/>
                <a:cs typeface="Times New Roman" panose="02020603050405020304" pitchFamily="18" charset="0"/>
              </a:rPr>
              <a:t>Breviarium</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Monasticum</a:t>
            </a:r>
            <a:r>
              <a:rPr lang="en-US" dirty="0" smtClean="0">
                <a:solidFill>
                  <a:schemeClr val="bg1"/>
                </a:solidFill>
                <a:latin typeface="Times New Roman" panose="02020603050405020304" pitchFamily="18" charset="0"/>
                <a:cs typeface="Times New Roman" panose="02020603050405020304" pitchFamily="18" charset="0"/>
              </a:rPr>
              <a:t>), the </a:t>
            </a:r>
            <a:r>
              <a:rPr lang="en-US" dirty="0">
                <a:solidFill>
                  <a:schemeClr val="bg1"/>
                </a:solidFill>
                <a:latin typeface="Times New Roman" panose="02020603050405020304" pitchFamily="18" charset="0"/>
                <a:cs typeface="Times New Roman" panose="02020603050405020304" pitchFamily="18" charset="0"/>
              </a:rPr>
              <a:t>Carmelite</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the Carthusian</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the Dominican</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the Premonstratensian</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and the Ambrosian</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9760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History - Revision by Pope Pius </a:t>
            </a:r>
            <a:r>
              <a:rPr lang="en-US" sz="2400" b="1" cap="none" dirty="0" smtClean="0">
                <a:solidFill>
                  <a:schemeClr val="bg1"/>
                </a:solidFill>
                <a:latin typeface="Times New Roman" panose="02020603050405020304" pitchFamily="18" charset="0"/>
                <a:cs typeface="Times New Roman" panose="02020603050405020304" pitchFamily="18" charset="0"/>
              </a:rPr>
              <a:t>V</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St</a:t>
            </a:r>
            <a:r>
              <a:rPr lang="en-US" dirty="0">
                <a:solidFill>
                  <a:schemeClr val="bg1"/>
                </a:solidFill>
                <a:latin typeface="Times New Roman" panose="02020603050405020304" pitchFamily="18" charset="0"/>
                <a:cs typeface="Times New Roman" panose="02020603050405020304" pitchFamily="18" charset="0"/>
              </a:rPr>
              <a:t>. Mark's Basilica in Venice, along with the four churches under its jurisdiction, retained its own unique liturgies, psalms, and Latin translations into the 19th century. Many other churches whose local rites predated Pius V's breviary by 200 years or more, such as that of Mantua, continued to use their own breviaries, liturgical calendars, and psalms, as well</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7289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History - </a:t>
            </a:r>
            <a:r>
              <a:rPr lang="en-US" sz="2400" b="1" cap="none" dirty="0" smtClean="0">
                <a:solidFill>
                  <a:schemeClr val="bg1"/>
                </a:solidFill>
                <a:latin typeface="Times New Roman" panose="02020603050405020304" pitchFamily="18" charset="0"/>
                <a:cs typeface="Times New Roman" panose="02020603050405020304" pitchFamily="18" charset="0"/>
              </a:rPr>
              <a:t>Revision </a:t>
            </a:r>
            <a:r>
              <a:rPr lang="en-US" sz="2400" b="1" cap="none" dirty="0">
                <a:solidFill>
                  <a:schemeClr val="bg1"/>
                </a:solidFill>
                <a:latin typeface="Times New Roman" panose="02020603050405020304" pitchFamily="18" charset="0"/>
                <a:cs typeface="Times New Roman" panose="02020603050405020304" pitchFamily="18" charset="0"/>
              </a:rPr>
              <a:t>between the 16th to 20th centuries</a:t>
            </a: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Later </a:t>
            </a:r>
            <a:r>
              <a:rPr lang="en-US" dirty="0">
                <a:solidFill>
                  <a:schemeClr val="bg1"/>
                </a:solidFill>
                <a:latin typeface="Times New Roman" panose="02020603050405020304" pitchFamily="18" charset="0"/>
                <a:cs typeface="Times New Roman" panose="02020603050405020304" pitchFamily="18" charset="0"/>
              </a:rPr>
              <a:t>popes altered the Roman Breviary of Pope Pius V. Pope Clement VIII instituted obligatory changes on 10 May 1602, 34 years after Pius V's revision. Pope Urban VIII made further changes, including "a profound alteration in the character of some of the hymns. Although some of them without doubt gained in literary style, nevertheless, to the regret of many, they also lost something of their old charm of simplicity and </a:t>
            </a:r>
            <a:r>
              <a:rPr lang="en-US" dirty="0" err="1">
                <a:solidFill>
                  <a:schemeClr val="bg1"/>
                </a:solidFill>
                <a:latin typeface="Times New Roman" panose="02020603050405020304" pitchFamily="18" charset="0"/>
                <a:cs typeface="Times New Roman" panose="02020603050405020304" pitchFamily="18" charset="0"/>
              </a:rPr>
              <a:t>fervour</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Pope Pius X made a radical revision of the Roman Breviary, to be put into effect, at latest, on 1 January 1913. See Reform of the Roman Breviary by Pope Pius X</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Pope Pius XII allowed the use of a new translation of the Psalms from the Hebrew and established a special commission to study a general revision, concerning which all the Catholic bishops were consulted in 1955. His successor, Pope John XXIII, implemented these revisions in 1960.</a:t>
            </a:r>
          </a:p>
        </p:txBody>
      </p:sp>
    </p:spTree>
    <p:extLst>
      <p:ext uri="{BB962C8B-B14F-4D97-AF65-F5344CB8AC3E}">
        <p14:creationId xmlns:p14="http://schemas.microsoft.com/office/powerpoint/2010/main" val="2183804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History - Revision following the Second Vatican </a:t>
            </a:r>
            <a:r>
              <a:rPr lang="en-US" sz="2400" b="1" cap="none" dirty="0" smtClean="0">
                <a:solidFill>
                  <a:schemeClr val="bg1"/>
                </a:solidFill>
                <a:latin typeface="Times New Roman" panose="02020603050405020304" pitchFamily="18" charset="0"/>
                <a:cs typeface="Times New Roman" panose="02020603050405020304" pitchFamily="18" charset="0"/>
              </a:rPr>
              <a:t>Council</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Following the Second Vatican Council, the Catholic Church's Latin Church</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revised the liturgical book for the celebration of the Divine Office, and published it under the title "Liturgy of the Hours".</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Council itself abolished the office of Prime</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and envisioned a manner of distributing the psalms over a period of more than 1 </a:t>
            </a:r>
            <a:r>
              <a:rPr lang="en-US" dirty="0" smtClean="0">
                <a:solidFill>
                  <a:schemeClr val="bg1"/>
                </a:solidFill>
                <a:latin typeface="Times New Roman" panose="02020603050405020304" pitchFamily="18" charset="0"/>
                <a:cs typeface="Times New Roman" panose="02020603050405020304" pitchFamily="18" charset="0"/>
              </a:rPr>
              <a:t>week.</a:t>
            </a:r>
            <a:r>
              <a:rPr lang="en-US" baseline="30000"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In </a:t>
            </a:r>
            <a:r>
              <a:rPr lang="en-US" dirty="0">
                <a:solidFill>
                  <a:schemeClr val="bg1"/>
                </a:solidFill>
                <a:latin typeface="Times New Roman" panose="02020603050405020304" pitchFamily="18" charset="0"/>
                <a:cs typeface="Times New Roman" panose="02020603050405020304" pitchFamily="18" charset="0"/>
              </a:rPr>
              <a:t>the succeeding revision, the character of Matins was changed to an Office of Readings so that it could be used at any time of the day as an office of Scriptural and patristic readings. Furthermore, the period over which the Psalter is recited has been expanded from one week to four. The Latin hymns of the Roman Office were in many cases restored to the pre-Urban form, albeit several of them were shortened</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584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99"/>
            <a:ext cx="9144000" cy="453501"/>
          </a:xfrm>
        </p:spPr>
        <p:txBody>
          <a:bodyPr>
            <a:no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Liturgy of the Hours</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57200"/>
            <a:ext cx="9144000" cy="6400800"/>
          </a:xfrm>
        </p:spPr>
        <p:txBody>
          <a:bodyPr anchor="t">
            <a:norm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The Liturgy of the Hours, also known as the Divine Office or the Work of God (Opus Dei), is the daily prayer of the Church, marking the hours of each day and sanctifying the day with prayer.  The Hours are a meditative dialogue on the mystery of Christ, using scripture and prayer.  At times the dialogue is between the Church or individual soul and God; at times it is a dialogue among the members of the Church; and at times it is even between the Church and the world.  The Divine Office "is truly the voice of the Bride herself addressed to her Bridegroom. It is the very prayer which Christ himself together with his Body addresses to the Father." (SC 84)  The dialogue is always held, however, in the presence of God and using the words and wisdom of God.  Each of the five canonical Hours includes selections from the Psalms that culminate in a scriptural proclamation.  The two most important or hinge Hours are Morning and Evening Prayer. These each include a Gospel canticle:  the Canticle of Zechariah from Luke 1:68-79 for Morning Prayer (known as the Benedictus), and the Canticle of Mary from Luke 1:46-55 for Evening Prayer (known as the </a:t>
            </a:r>
            <a:r>
              <a:rPr lang="en-US" dirty="0" err="1">
                <a:solidFill>
                  <a:schemeClr val="bg1"/>
                </a:solidFill>
                <a:latin typeface="Times New Roman" panose="02020603050405020304" pitchFamily="18" charset="0"/>
                <a:cs typeface="Times New Roman" panose="02020603050405020304" pitchFamily="18" charset="0"/>
              </a:rPr>
              <a:t>Magnificat</a:t>
            </a:r>
            <a:r>
              <a:rPr lang="en-US" dirty="0">
                <a:solidFill>
                  <a:schemeClr val="bg1"/>
                </a:solidFill>
                <a:latin typeface="Times New Roman" panose="02020603050405020304" pitchFamily="18" charset="0"/>
                <a:cs typeface="Times New Roman" panose="02020603050405020304" pitchFamily="18" charset="0"/>
              </a:rPr>
              <a:t>). The Gospel canticle acts as a kind of meditative extension of the scriptural proclamation in light of the Christ event.  Morning and Evening Prayer also include intercessions that flow from the scriptural proclamation just as the Psalms prepare for it</a:t>
            </a:r>
            <a:r>
              <a:rPr lang="en-US" dirty="0" smtClean="0">
                <a:solidFill>
                  <a:schemeClr val="bg1"/>
                </a:solidFill>
                <a:latin typeface="Times New Roman" panose="02020603050405020304" pitchFamily="18" charset="0"/>
                <a:cs typeface="Times New Roman" panose="02020603050405020304" pitchFamily="18" charset="0"/>
              </a:rPr>
              <a:t>.</a:t>
            </a:r>
          </a:p>
          <a:p>
            <a:endParaRPr lang="en-US" dirty="0">
              <a:solidFill>
                <a:schemeClr val="bg1"/>
              </a:solidFill>
              <a:latin typeface="Times New Roman" panose="02020603050405020304" pitchFamily="18"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hlinkClick r:id="rId2"/>
              </a:rPr>
              <a:t>https://</a:t>
            </a:r>
            <a:r>
              <a:rPr lang="en-US" dirty="0" smtClean="0">
                <a:solidFill>
                  <a:schemeClr val="bg1"/>
                </a:solidFill>
                <a:latin typeface="Times New Roman" panose="02020603050405020304" pitchFamily="18" charset="0"/>
                <a:cs typeface="Times New Roman" panose="02020603050405020304" pitchFamily="18" charset="0"/>
                <a:hlinkClick r:id="rId2"/>
              </a:rPr>
              <a:t>www.usccb.org/prayer-and-worship/liturgy-of-the-hours</a:t>
            </a:r>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65056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Previous structure</a:t>
            </a:r>
          </a:p>
        </p:txBody>
      </p:sp>
      <p:sp>
        <p:nvSpPr>
          <p:cNvPr id="3" name="Content Placeholder 2"/>
          <p:cNvSpPr>
            <a:spLocks noGrp="1"/>
          </p:cNvSpPr>
          <p:nvPr>
            <p:ph idx="1"/>
          </p:nvPr>
        </p:nvSpPr>
        <p:spPr>
          <a:xfrm>
            <a:off x="0" y="381000"/>
            <a:ext cx="9144000" cy="6477000"/>
          </a:xfrm>
        </p:spPr>
        <p:txBody>
          <a:bodyPr anchor="t">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By </a:t>
            </a:r>
            <a:r>
              <a:rPr lang="en-US" dirty="0">
                <a:solidFill>
                  <a:schemeClr val="bg1"/>
                </a:solidFill>
                <a:latin typeface="Times New Roman" panose="02020603050405020304" pitchFamily="18" charset="0"/>
                <a:cs typeface="Times New Roman" panose="02020603050405020304" pitchFamily="18" charset="0"/>
              </a:rPr>
              <a:t>the time of Benedict of </a:t>
            </a:r>
            <a:r>
              <a:rPr lang="en-US" dirty="0" err="1">
                <a:solidFill>
                  <a:schemeClr val="bg1"/>
                </a:solidFill>
                <a:latin typeface="Times New Roman" panose="02020603050405020304" pitchFamily="18" charset="0"/>
                <a:cs typeface="Times New Roman" panose="02020603050405020304" pitchFamily="18" charset="0"/>
              </a:rPr>
              <a:t>Nursia</a:t>
            </a:r>
            <a:r>
              <a:rPr lang="en-US" dirty="0">
                <a:solidFill>
                  <a:schemeClr val="bg1"/>
                </a:solidFill>
                <a:latin typeface="Times New Roman" panose="02020603050405020304" pitchFamily="18" charset="0"/>
                <a:cs typeface="Times New Roman" panose="02020603050405020304" pitchFamily="18" charset="0"/>
              </a:rPr>
              <a:t> (480–548 AD), the monastic Divine Office was composed of seven daytime hours and one at night. In his </a:t>
            </a:r>
            <a:r>
              <a:rPr lang="en-US" i="1" dirty="0">
                <a:solidFill>
                  <a:schemeClr val="bg1"/>
                </a:solidFill>
                <a:latin typeface="Times New Roman" panose="02020603050405020304" pitchFamily="18" charset="0"/>
                <a:cs typeface="Times New Roman" panose="02020603050405020304" pitchFamily="18" charset="0"/>
              </a:rPr>
              <a:t>Rule of St. Benedict</a:t>
            </a:r>
            <a:r>
              <a:rPr lang="en-US" dirty="0">
                <a:solidFill>
                  <a:schemeClr val="bg1"/>
                </a:solidFill>
                <a:latin typeface="Times New Roman" panose="02020603050405020304" pitchFamily="18" charset="0"/>
                <a:cs typeface="Times New Roman" panose="02020603050405020304" pitchFamily="18" charset="0"/>
              </a:rPr>
              <a:t>, he associated the practice with Psalm 118/119:164, "Seven times a day I praise you", and Psalm 118/119:62, "At midnight I rise to praise you</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Of these eight hours, Prime and Compline may be the latest to appear, because the 4th-century Apostolic Constitutions VIII iv 34 do not mention them in the exhortation "Offer up your prayers in the morning, at the third hour, the sixth, the ninth, the evening, and at cock-crowing</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The eight are known by the following names, which do not reflect the times of day at which in the second millennium they have traditionally been recited, as shown by the use of the word "noon", derived from Latin </a:t>
            </a:r>
            <a:r>
              <a:rPr lang="en-US" i="1" dirty="0">
                <a:solidFill>
                  <a:schemeClr val="bg1"/>
                </a:solidFill>
                <a:latin typeface="Times New Roman" panose="02020603050405020304" pitchFamily="18" charset="0"/>
                <a:cs typeface="Times New Roman" panose="02020603050405020304" pitchFamily="18" charset="0"/>
              </a:rPr>
              <a:t>(hora) </a:t>
            </a:r>
            <a:r>
              <a:rPr lang="en-US" i="1" dirty="0" err="1">
                <a:solidFill>
                  <a:schemeClr val="bg1"/>
                </a:solidFill>
                <a:latin typeface="Times New Roman" panose="02020603050405020304" pitchFamily="18" charset="0"/>
                <a:cs typeface="Times New Roman" panose="02020603050405020304" pitchFamily="18" charset="0"/>
              </a:rPr>
              <a:t>nona</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to mean midday, not 3 in the afternoon</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022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Previous structure</a:t>
            </a:r>
          </a:p>
        </p:txBody>
      </p:sp>
      <p:sp>
        <p:nvSpPr>
          <p:cNvPr id="3" name="Content Placeholder 2"/>
          <p:cNvSpPr>
            <a:spLocks noGrp="1"/>
          </p:cNvSpPr>
          <p:nvPr>
            <p:ph idx="1"/>
          </p:nvPr>
        </p:nvSpPr>
        <p:spPr>
          <a:xfrm>
            <a:off x="0" y="381000"/>
            <a:ext cx="9144000" cy="6477000"/>
          </a:xfrm>
        </p:spPr>
        <p:txBody>
          <a:bodyPr anchor="t">
            <a:noAutofit/>
          </a:bodyPr>
          <a:lstStyle/>
          <a:p>
            <a:pPr lvl="1">
              <a:buClrTx/>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Matins</a:t>
            </a:r>
            <a:r>
              <a:rPr lang="en-US" sz="2000" dirty="0">
                <a:solidFill>
                  <a:schemeClr val="bg1"/>
                </a:solidFill>
                <a:latin typeface="Times New Roman" panose="02020603050405020304" pitchFamily="18" charset="0"/>
                <a:cs typeface="Times New Roman" panose="02020603050405020304" pitchFamily="18" charset="0"/>
              </a:rPr>
              <a:t> (during the night, at about 2 a.m.); sometimes called Vigil and composed of two or three </a:t>
            </a:r>
            <a:r>
              <a:rPr lang="en-US" sz="2000" dirty="0" err="1">
                <a:solidFill>
                  <a:schemeClr val="bg1"/>
                </a:solidFill>
                <a:latin typeface="Times New Roman" panose="02020603050405020304" pitchFamily="18" charset="0"/>
                <a:cs typeface="Times New Roman" panose="02020603050405020304" pitchFamily="18" charset="0"/>
                <a:hlinkClick r:id="rId2" tooltip="Nocturns"/>
              </a:rPr>
              <a:t>nocturns</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Lauds (at dawn, about 5 a.m., but earlier in summer, later in winter)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Prime (first Hour = approximately 6 a.m.)</a:t>
            </a:r>
          </a:p>
          <a:p>
            <a:pPr lvl="1">
              <a:buClrTx/>
              <a:buFont typeface="Wingdings" panose="05000000000000000000" pitchFamily="2" charset="2"/>
              <a:buChar char="Ø"/>
            </a:pPr>
            <a:r>
              <a:rPr lang="en-US" sz="2000" dirty="0" err="1">
                <a:solidFill>
                  <a:schemeClr val="bg1"/>
                </a:solidFill>
                <a:latin typeface="Times New Roman" panose="02020603050405020304" pitchFamily="18" charset="0"/>
                <a:cs typeface="Times New Roman" panose="02020603050405020304" pitchFamily="18" charset="0"/>
                <a:hlinkClick r:id="rId3" tooltip="Terce"/>
              </a:rPr>
              <a:t>Terce</a:t>
            </a:r>
            <a:r>
              <a:rPr lang="en-US" sz="2000" dirty="0">
                <a:solidFill>
                  <a:schemeClr val="bg1"/>
                </a:solidFill>
                <a:latin typeface="Times New Roman" panose="02020603050405020304" pitchFamily="18" charset="0"/>
                <a:cs typeface="Times New Roman" panose="02020603050405020304" pitchFamily="18" charset="0"/>
              </a:rPr>
              <a:t> (third Hour = approximately 9 a.m.)</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Sext (sixth Hour = approximately 12 noon)</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None (Ninth Hour = approximately 3 p.m.)</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Vespers ("at the lighting of the lamps", about 6 p.m.)</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Compline (before retiring, about 7 p.m.)</a:t>
            </a:r>
          </a:p>
          <a:p>
            <a:pPr marL="0" indent="0">
              <a:buNone/>
            </a:pPr>
            <a:endParaRPr lang="en-US"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This </a:t>
            </a:r>
            <a:r>
              <a:rPr lang="en-US" dirty="0">
                <a:solidFill>
                  <a:schemeClr val="bg1"/>
                </a:solidFill>
                <a:latin typeface="Times New Roman" panose="02020603050405020304" pitchFamily="18" charset="0"/>
                <a:cs typeface="Times New Roman" panose="02020603050405020304" pitchFamily="18" charset="0"/>
              </a:rPr>
              <a:t>arrangement of the Divine Office is described by Benedict. However, it is found in John Cassian's </a:t>
            </a:r>
            <a:r>
              <a:rPr lang="en-US" i="1" dirty="0">
                <a:solidFill>
                  <a:schemeClr val="bg1"/>
                </a:solidFill>
                <a:latin typeface="Times New Roman" panose="02020603050405020304" pitchFamily="18" charset="0"/>
                <a:cs typeface="Times New Roman" panose="02020603050405020304" pitchFamily="18" charset="0"/>
              </a:rPr>
              <a:t>Twelve books on the institutes of the </a:t>
            </a:r>
            <a:r>
              <a:rPr lang="en-US" i="1" dirty="0" err="1">
                <a:solidFill>
                  <a:schemeClr val="bg1"/>
                </a:solidFill>
                <a:latin typeface="Times New Roman" panose="02020603050405020304" pitchFamily="18" charset="0"/>
                <a:cs typeface="Times New Roman" panose="02020603050405020304" pitchFamily="18" charset="0"/>
                <a:hlinkClick r:id="rId4" tooltip="Cenobitic monasticism"/>
              </a:rPr>
              <a:t>coenobia</a:t>
            </a:r>
            <a:r>
              <a:rPr lang="en-US" i="1" dirty="0">
                <a:solidFill>
                  <a:schemeClr val="bg1"/>
                </a:solidFill>
                <a:latin typeface="Times New Roman" panose="02020603050405020304" pitchFamily="18" charset="0"/>
                <a:cs typeface="Times New Roman" panose="02020603050405020304" pitchFamily="18" charset="0"/>
              </a:rPr>
              <a:t> and the remedies for the eight </a:t>
            </a:r>
            <a:r>
              <a:rPr lang="en-US" i="1" dirty="0" err="1">
                <a:solidFill>
                  <a:schemeClr val="bg1"/>
                </a:solidFill>
                <a:latin typeface="Times New Roman" panose="02020603050405020304" pitchFamily="18" charset="0"/>
                <a:cs typeface="Times New Roman" panose="02020603050405020304" pitchFamily="18" charset="0"/>
              </a:rPr>
              <a:t>pricipal</a:t>
            </a:r>
            <a:r>
              <a:rPr lang="en-US" i="1" dirty="0">
                <a:solidFill>
                  <a:schemeClr val="bg1"/>
                </a:solidFill>
                <a:latin typeface="Times New Roman" panose="02020603050405020304" pitchFamily="18" charset="0"/>
                <a:cs typeface="Times New Roman" panose="02020603050405020304" pitchFamily="18" charset="0"/>
              </a:rPr>
              <a:t> faults</a:t>
            </a:r>
            <a:r>
              <a:rPr lang="en-US" dirty="0">
                <a:solidFill>
                  <a:schemeClr val="bg1"/>
                </a:solidFill>
                <a:latin typeface="Times New Roman" panose="02020603050405020304" pitchFamily="18" charset="0"/>
                <a:cs typeface="Times New Roman" panose="02020603050405020304" pitchFamily="18" charset="0"/>
              </a:rPr>
              <a:t>, which describe the monastic practices of the Desert Fathers of Egypt</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9023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Current structure in the Roman </a:t>
            </a:r>
            <a:r>
              <a:rPr lang="en-US" sz="2400" b="1" cap="none" dirty="0" smtClean="0">
                <a:solidFill>
                  <a:schemeClr val="bg1"/>
                </a:solidFill>
                <a:latin typeface="Times New Roman" panose="02020603050405020304" pitchFamily="18" charset="0"/>
                <a:cs typeface="Times New Roman" panose="02020603050405020304" pitchFamily="18" charset="0"/>
              </a:rPr>
              <a:t>Rite</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After </a:t>
            </a:r>
            <a:r>
              <a:rPr lang="en-US" dirty="0">
                <a:solidFill>
                  <a:schemeClr val="bg1"/>
                </a:solidFill>
                <a:latin typeface="Times New Roman" panose="02020603050405020304" pitchFamily="18" charset="0"/>
                <a:cs typeface="Times New Roman" panose="02020603050405020304" pitchFamily="18" charset="0"/>
              </a:rPr>
              <a:t>the Second Vatican Council, which decided that the hour of prime should be suppressed</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Pope Paul VI decreed a new arrangement of the Liturgy of the </a:t>
            </a:r>
            <a:r>
              <a:rPr lang="en-US" dirty="0" smtClean="0">
                <a:solidFill>
                  <a:schemeClr val="bg1"/>
                </a:solidFill>
                <a:latin typeface="Times New Roman" panose="02020603050405020304" pitchFamily="18" charset="0"/>
                <a:cs typeface="Times New Roman" panose="02020603050405020304" pitchFamily="18" charset="0"/>
              </a:rPr>
              <a:t>Hours.</a:t>
            </a:r>
            <a:r>
              <a:rPr lang="en-US" baseline="30000"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structure of the offices, the distribution of psalms, and the prayers were updated. The distinction, already expressed in the 1960 Code of Rubrics</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between the three major hours (Matins, Lauds and Vespers) and the minor hours (</a:t>
            </a:r>
            <a:r>
              <a:rPr lang="en-US" dirty="0" err="1">
                <a:solidFill>
                  <a:schemeClr val="bg1"/>
                </a:solidFill>
                <a:latin typeface="Times New Roman" panose="02020603050405020304" pitchFamily="18" charset="0"/>
                <a:cs typeface="Times New Roman" panose="02020603050405020304" pitchFamily="18" charset="0"/>
              </a:rPr>
              <a:t>Terce</a:t>
            </a:r>
            <a:r>
              <a:rPr lang="en-US" dirty="0">
                <a:solidFill>
                  <a:schemeClr val="bg1"/>
                </a:solidFill>
                <a:latin typeface="Times New Roman" panose="02020603050405020304" pitchFamily="18" charset="0"/>
                <a:cs typeface="Times New Roman" panose="02020603050405020304" pitchFamily="18" charset="0"/>
              </a:rPr>
              <a:t>, Sext, None and Compline) has been retained</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The </a:t>
            </a:r>
            <a:r>
              <a:rPr lang="en-US" sz="2000" i="1" dirty="0">
                <a:solidFill>
                  <a:schemeClr val="bg1"/>
                </a:solidFill>
                <a:latin typeface="Times New Roman" panose="02020603050405020304" pitchFamily="18" charset="0"/>
                <a:cs typeface="Times New Roman" panose="02020603050405020304" pitchFamily="18" charset="0"/>
              </a:rPr>
              <a:t>Office of Readings</a:t>
            </a:r>
            <a:r>
              <a:rPr lang="en-US" sz="2000" dirty="0">
                <a:solidFill>
                  <a:schemeClr val="bg1"/>
                </a:solidFill>
                <a:latin typeface="Times New Roman" panose="02020603050405020304" pitchFamily="18" charset="0"/>
                <a:cs typeface="Times New Roman" panose="02020603050405020304" pitchFamily="18" charset="0"/>
              </a:rPr>
              <a:t>, (lat. </a:t>
            </a:r>
            <a:r>
              <a:rPr lang="en-US" sz="2000" i="1" dirty="0" err="1">
                <a:solidFill>
                  <a:schemeClr val="bg1"/>
                </a:solidFill>
                <a:latin typeface="Times New Roman" panose="02020603050405020304" pitchFamily="18" charset="0"/>
                <a:cs typeface="Times New Roman" panose="02020603050405020304" pitchFamily="18" charset="0"/>
              </a:rPr>
              <a:t>Officium</a:t>
            </a:r>
            <a:r>
              <a:rPr lang="en-US" sz="2000" i="1" dirty="0">
                <a:solidFill>
                  <a:schemeClr val="bg1"/>
                </a:solidFill>
                <a:latin typeface="Times New Roman" panose="02020603050405020304" pitchFamily="18" charset="0"/>
                <a:cs typeface="Times New Roman" panose="02020603050405020304" pitchFamily="18" charset="0"/>
              </a:rPr>
              <a:t> </a:t>
            </a:r>
            <a:r>
              <a:rPr lang="en-US" sz="2000" i="1" dirty="0" err="1">
                <a:solidFill>
                  <a:schemeClr val="bg1"/>
                </a:solidFill>
                <a:latin typeface="Times New Roman" panose="02020603050405020304" pitchFamily="18" charset="0"/>
                <a:cs typeface="Times New Roman" panose="02020603050405020304" pitchFamily="18" charset="0"/>
              </a:rPr>
              <a:t>lectionis</a:t>
            </a:r>
            <a:r>
              <a:rPr lang="en-US" sz="2000" dirty="0">
                <a:solidFill>
                  <a:schemeClr val="bg1"/>
                </a:solidFill>
                <a:latin typeface="Times New Roman" panose="02020603050405020304" pitchFamily="18" charset="0"/>
                <a:cs typeface="Times New Roman" panose="02020603050405020304" pitchFamily="18" charset="0"/>
              </a:rPr>
              <a:t>) or Matins or Vigils) – major hour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Lauds – major hour</a:t>
            </a:r>
          </a:p>
          <a:p>
            <a:pPr lvl="1">
              <a:buClrTx/>
              <a:buFont typeface="Wingdings" panose="05000000000000000000" pitchFamily="2" charset="2"/>
              <a:buChar char="Ø"/>
            </a:pPr>
            <a:r>
              <a:rPr lang="en-US" sz="2000" dirty="0" err="1">
                <a:solidFill>
                  <a:schemeClr val="bg1"/>
                </a:solidFill>
                <a:latin typeface="Times New Roman" panose="02020603050405020304" pitchFamily="18" charset="0"/>
                <a:cs typeface="Times New Roman" panose="02020603050405020304" pitchFamily="18" charset="0"/>
              </a:rPr>
              <a:t>Terce</a:t>
            </a:r>
            <a:r>
              <a:rPr lang="en-US" sz="2000" dirty="0">
                <a:solidFill>
                  <a:schemeClr val="bg1"/>
                </a:solidFill>
                <a:latin typeface="Times New Roman" panose="02020603050405020304" pitchFamily="18" charset="0"/>
                <a:cs typeface="Times New Roman" panose="02020603050405020304" pitchFamily="18" charset="0"/>
              </a:rPr>
              <a:t> (for the invocation of the Holy Spirit, in monasteries often directly before the Convent's mass) – minor hour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Sext (midday) – minor hour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None (afternoon) – minor hour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Vespers – major hour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Compline (night prayer) – minor </a:t>
            </a:r>
            <a:r>
              <a:rPr lang="en-US" sz="2000" dirty="0" smtClean="0">
                <a:solidFill>
                  <a:schemeClr val="bg1"/>
                </a:solidFill>
                <a:latin typeface="Times New Roman" panose="02020603050405020304" pitchFamily="18" charset="0"/>
                <a:cs typeface="Times New Roman" panose="02020603050405020304" pitchFamily="18" charset="0"/>
              </a:rPr>
              <a:t>hour</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4499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Current structure in the Roman </a:t>
            </a:r>
            <a:r>
              <a:rPr lang="en-US" sz="2400" b="1" cap="none" dirty="0" smtClean="0">
                <a:solidFill>
                  <a:schemeClr val="bg1"/>
                </a:solidFill>
                <a:latin typeface="Times New Roman" panose="02020603050405020304" pitchFamily="18" charset="0"/>
                <a:cs typeface="Times New Roman" panose="02020603050405020304" pitchFamily="18" charset="0"/>
              </a:rPr>
              <a:t>Rite</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All </a:t>
            </a:r>
            <a:r>
              <a:rPr lang="en-US" dirty="0">
                <a:solidFill>
                  <a:schemeClr val="bg1"/>
                </a:solidFill>
                <a:latin typeface="Times New Roman" panose="02020603050405020304" pitchFamily="18" charset="0"/>
                <a:cs typeface="Times New Roman" panose="02020603050405020304" pitchFamily="18" charset="0"/>
              </a:rPr>
              <a:t>hours, including the minor hours, start with the </a:t>
            </a:r>
            <a:r>
              <a:rPr lang="en-US" dirty="0" err="1">
                <a:solidFill>
                  <a:schemeClr val="bg1"/>
                </a:solidFill>
                <a:latin typeface="Times New Roman" panose="02020603050405020304" pitchFamily="18" charset="0"/>
                <a:cs typeface="Times New Roman" panose="02020603050405020304" pitchFamily="18" charset="0"/>
                <a:hlinkClick r:id="rId2" tooltip="Versicle"/>
              </a:rPr>
              <a:t>versicle</a:t>
            </a:r>
            <a:r>
              <a:rPr lang="en-US" dirty="0">
                <a:solidFill>
                  <a:schemeClr val="bg1"/>
                </a:solidFill>
                <a:latin typeface="Times New Roman" panose="02020603050405020304" pitchFamily="18" charset="0"/>
                <a:cs typeface="Times New Roman" panose="02020603050405020304" pitchFamily="18" charset="0"/>
              </a:rPr>
              <a:t> from Ps 70 (69) v. </a:t>
            </a:r>
            <a:r>
              <a:rPr lang="en-US" dirty="0" smtClean="0">
                <a:solidFill>
                  <a:schemeClr val="bg1"/>
                </a:solidFill>
                <a:latin typeface="Times New Roman" panose="02020603050405020304" pitchFamily="18" charset="0"/>
                <a:cs typeface="Times New Roman" panose="02020603050405020304" pitchFamily="18" charset="0"/>
              </a:rPr>
              <a:t>2</a:t>
            </a:r>
            <a:r>
              <a:rPr lang="en-US" dirty="0">
                <a:solidFill>
                  <a:schemeClr val="bg1"/>
                </a:solidFill>
                <a:latin typeface="Times New Roman" panose="02020603050405020304" pitchFamily="18" charset="0"/>
                <a:cs typeface="Times New Roman" panose="02020603050405020304" pitchFamily="18" charset="0"/>
              </a:rPr>
              <a:t> (as do all offices in the traditional breviary except Matins and Compline): V. </a:t>
            </a:r>
            <a:r>
              <a:rPr lang="en-US" i="1" dirty="0">
                <a:solidFill>
                  <a:schemeClr val="bg1"/>
                </a:solidFill>
                <a:latin typeface="Times New Roman" panose="02020603050405020304" pitchFamily="18" charset="0"/>
                <a:cs typeface="Times New Roman" panose="02020603050405020304" pitchFamily="18" charset="0"/>
              </a:rPr>
              <a:t>Deus, in </a:t>
            </a:r>
            <a:r>
              <a:rPr lang="en-US" i="1" dirty="0" err="1">
                <a:solidFill>
                  <a:schemeClr val="bg1"/>
                </a:solidFill>
                <a:latin typeface="Times New Roman" panose="02020603050405020304" pitchFamily="18" charset="0"/>
                <a:cs typeface="Times New Roman" panose="02020603050405020304" pitchFamily="18" charset="0"/>
              </a:rPr>
              <a:t>adiutorium</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meum</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intende</a:t>
            </a:r>
            <a:r>
              <a:rPr lang="en-US" dirty="0">
                <a:solidFill>
                  <a:schemeClr val="bg1"/>
                </a:solidFill>
                <a:latin typeface="Times New Roman" panose="02020603050405020304" pitchFamily="18" charset="0"/>
                <a:cs typeface="Times New Roman" panose="02020603050405020304" pitchFamily="18" charset="0"/>
              </a:rPr>
              <a:t>; R. </a:t>
            </a:r>
            <a:r>
              <a:rPr lang="en-US" i="1" dirty="0" err="1">
                <a:solidFill>
                  <a:schemeClr val="bg1"/>
                </a:solidFill>
                <a:latin typeface="Times New Roman" panose="02020603050405020304" pitchFamily="18" charset="0"/>
                <a:cs typeface="Times New Roman" panose="02020603050405020304" pitchFamily="18" charset="0"/>
              </a:rPr>
              <a:t>Domine</a:t>
            </a:r>
            <a:r>
              <a:rPr lang="en-US" i="1" dirty="0">
                <a:solidFill>
                  <a:schemeClr val="bg1"/>
                </a:solidFill>
                <a:latin typeface="Times New Roman" panose="02020603050405020304" pitchFamily="18" charset="0"/>
                <a:cs typeface="Times New Roman" panose="02020603050405020304" pitchFamily="18" charset="0"/>
              </a:rPr>
              <a:t>, ad </a:t>
            </a:r>
            <a:r>
              <a:rPr lang="en-US" i="1" dirty="0" err="1">
                <a:solidFill>
                  <a:schemeClr val="bg1"/>
                </a:solidFill>
                <a:latin typeface="Times New Roman" panose="02020603050405020304" pitchFamily="18" charset="0"/>
                <a:cs typeface="Times New Roman" panose="02020603050405020304" pitchFamily="18" charset="0"/>
              </a:rPr>
              <a:t>adiuvandum</a:t>
            </a:r>
            <a:r>
              <a:rPr lang="en-US" i="1" dirty="0">
                <a:solidFill>
                  <a:schemeClr val="bg1"/>
                </a:solidFill>
                <a:latin typeface="Times New Roman" panose="02020603050405020304" pitchFamily="18" charset="0"/>
                <a:cs typeface="Times New Roman" panose="02020603050405020304" pitchFamily="18" charset="0"/>
              </a:rPr>
              <a:t> me </a:t>
            </a:r>
            <a:r>
              <a:rPr lang="en-US" i="1" dirty="0" err="1">
                <a:solidFill>
                  <a:schemeClr val="bg1"/>
                </a:solidFill>
                <a:latin typeface="Times New Roman" panose="02020603050405020304" pitchFamily="18" charset="0"/>
                <a:cs typeface="Times New Roman" panose="02020603050405020304" pitchFamily="18" charset="0"/>
              </a:rPr>
              <a:t>festina</a:t>
            </a:r>
            <a:r>
              <a:rPr lang="en-US" dirty="0">
                <a:solidFill>
                  <a:schemeClr val="bg1"/>
                </a:solidFill>
                <a:latin typeface="Times New Roman" panose="02020603050405020304" pitchFamily="18" charset="0"/>
                <a:cs typeface="Times New Roman" panose="02020603050405020304" pitchFamily="18" charset="0"/>
              </a:rPr>
              <a:t> ("O God, come to our aid: O Lord, make haste to help us"), followed by the doxology. The verse is omitted if the hour begins with the Invitatory (Morning Prayer/Lauds or the Office of Reading). The Invitatory is the introduction to the first hour said on the current day, whether it be the Office of Readings or Morning Prayer.</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opening is followed by a hymn. The hymn is followed by psalmody. The psalmody is followed by a scripture reading. The reading is called a chapter </a:t>
            </a:r>
            <a:r>
              <a:rPr lang="en-US" i="1" dirty="0">
                <a:solidFill>
                  <a:schemeClr val="bg1"/>
                </a:solidFill>
                <a:latin typeface="Times New Roman" panose="02020603050405020304" pitchFamily="18" charset="0"/>
                <a:cs typeface="Times New Roman" panose="02020603050405020304" pitchFamily="18" charset="0"/>
              </a:rPr>
              <a:t>(</a:t>
            </a:r>
            <a:r>
              <a:rPr lang="en-US" i="1" dirty="0" err="1">
                <a:solidFill>
                  <a:schemeClr val="bg1"/>
                </a:solidFill>
                <a:latin typeface="Times New Roman" panose="02020603050405020304" pitchFamily="18" charset="0"/>
                <a:cs typeface="Times New Roman" panose="02020603050405020304" pitchFamily="18" charset="0"/>
              </a:rPr>
              <a:t>capitulum</a:t>
            </a:r>
            <a:r>
              <a:rPr lang="en-US" i="1"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if it is short, or a lesson </a:t>
            </a:r>
            <a:r>
              <a:rPr lang="en-US" i="1" dirty="0">
                <a:solidFill>
                  <a:schemeClr val="bg1"/>
                </a:solidFill>
                <a:latin typeface="Times New Roman" panose="02020603050405020304" pitchFamily="18" charset="0"/>
                <a:cs typeface="Times New Roman" panose="02020603050405020304" pitchFamily="18" charset="0"/>
              </a:rPr>
              <a:t>(</a:t>
            </a:r>
            <a:r>
              <a:rPr lang="en-US" i="1" dirty="0" err="1">
                <a:solidFill>
                  <a:schemeClr val="bg1"/>
                </a:solidFill>
                <a:latin typeface="Times New Roman" panose="02020603050405020304" pitchFamily="18" charset="0"/>
                <a:cs typeface="Times New Roman" panose="02020603050405020304" pitchFamily="18" charset="0"/>
              </a:rPr>
              <a:t>lectio</a:t>
            </a:r>
            <a:r>
              <a:rPr lang="en-US" i="1"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if it is long.</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reading is followed by a </a:t>
            </a:r>
            <a:r>
              <a:rPr lang="en-US" dirty="0" err="1">
                <a:solidFill>
                  <a:schemeClr val="bg1"/>
                </a:solidFill>
                <a:latin typeface="Times New Roman" panose="02020603050405020304" pitchFamily="18" charset="0"/>
                <a:cs typeface="Times New Roman" panose="02020603050405020304" pitchFamily="18" charset="0"/>
              </a:rPr>
              <a:t>versicle</a:t>
            </a:r>
            <a:r>
              <a:rPr lang="en-US" dirty="0">
                <a:solidFill>
                  <a:schemeClr val="bg1"/>
                </a:solidFill>
                <a:latin typeface="Times New Roman" panose="02020603050405020304" pitchFamily="18" charset="0"/>
                <a:cs typeface="Times New Roman" panose="02020603050405020304" pitchFamily="18" charset="0"/>
              </a:rPr>
              <a:t>. The hour is closed by an oration followed by a concluding </a:t>
            </a:r>
            <a:r>
              <a:rPr lang="en-US" dirty="0" err="1">
                <a:solidFill>
                  <a:schemeClr val="bg1"/>
                </a:solidFill>
                <a:latin typeface="Times New Roman" panose="02020603050405020304" pitchFamily="18" charset="0"/>
                <a:cs typeface="Times New Roman" panose="02020603050405020304" pitchFamily="18" charset="0"/>
              </a:rPr>
              <a:t>versicle</a:t>
            </a:r>
            <a:r>
              <a:rPr lang="en-US" dirty="0">
                <a:solidFill>
                  <a:schemeClr val="bg1"/>
                </a:solidFill>
                <a:latin typeface="Times New Roman" panose="02020603050405020304" pitchFamily="18" charset="0"/>
                <a:cs typeface="Times New Roman" panose="02020603050405020304" pitchFamily="18" charset="0"/>
              </a:rPr>
              <a:t>. Other components are included depending on the exact type of hour being celebrated. In each office, the psalms and canticle are framed by antiphons, and each concludes with the doxology.</a:t>
            </a:r>
          </a:p>
        </p:txBody>
      </p:sp>
    </p:spTree>
    <p:extLst>
      <p:ext uri="{BB962C8B-B14F-4D97-AF65-F5344CB8AC3E}">
        <p14:creationId xmlns:p14="http://schemas.microsoft.com/office/powerpoint/2010/main" val="1411053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Major hours</a:t>
            </a:r>
          </a:p>
        </p:txBody>
      </p:sp>
      <p:sp>
        <p:nvSpPr>
          <p:cNvPr id="3" name="Content Placeholder 2"/>
          <p:cNvSpPr>
            <a:spLocks noGrp="1"/>
          </p:cNvSpPr>
          <p:nvPr>
            <p:ph idx="1"/>
          </p:nvPr>
        </p:nvSpPr>
        <p:spPr>
          <a:xfrm>
            <a:off x="0" y="381000"/>
            <a:ext cx="9144000" cy="6477000"/>
          </a:xfrm>
        </p:spPr>
        <p:txBody>
          <a:bodyPr anchor="t">
            <a:noAutofit/>
          </a:bodyPr>
          <a:lstStyle/>
          <a:p>
            <a:pPr marL="0" indent="0">
              <a:buClrTx/>
              <a:buNone/>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major hours are the Office of Readings, Lauds and Vespers. The Office of Readings consists of:</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opening </a:t>
            </a:r>
            <a:r>
              <a:rPr lang="en-US" sz="2000" dirty="0" err="1">
                <a:solidFill>
                  <a:schemeClr val="bg1"/>
                </a:solidFill>
                <a:latin typeface="Times New Roman" panose="02020603050405020304" pitchFamily="18" charset="0"/>
                <a:cs typeface="Times New Roman" panose="02020603050405020304" pitchFamily="18" charset="0"/>
              </a:rPr>
              <a:t>versicle</a:t>
            </a:r>
            <a:r>
              <a:rPr lang="en-US" sz="2000" dirty="0">
                <a:solidFill>
                  <a:schemeClr val="bg1"/>
                </a:solidFill>
                <a:latin typeface="Times New Roman" panose="02020603050405020304" pitchFamily="18" charset="0"/>
                <a:cs typeface="Times New Roman" panose="02020603050405020304" pitchFamily="18" charset="0"/>
              </a:rPr>
              <a:t> or invitatory</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hymn</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three psalms or portions of psalms</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long passage from scripture, usually arranged consecutively from the same book of the Bible for one or more weeks</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long patristic or magisterial passage or, on the feast of a saint, a hagiographical passage concerning the saint</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on nights preceding Sundays and feast days, the office may be expanded to a </a:t>
            </a:r>
            <a:r>
              <a:rPr lang="en-US" sz="2000" i="1" dirty="0">
                <a:solidFill>
                  <a:schemeClr val="bg1"/>
                </a:solidFill>
                <a:latin typeface="Times New Roman" panose="02020603050405020304" pitchFamily="18" charset="0"/>
                <a:cs typeface="Times New Roman" panose="02020603050405020304" pitchFamily="18" charset="0"/>
              </a:rPr>
              <a:t>vigil</a:t>
            </a:r>
            <a:r>
              <a:rPr lang="en-US" sz="2000" dirty="0">
                <a:solidFill>
                  <a:schemeClr val="bg1"/>
                </a:solidFill>
                <a:latin typeface="Times New Roman" panose="02020603050405020304" pitchFamily="18" charset="0"/>
                <a:cs typeface="Times New Roman" panose="02020603050405020304" pitchFamily="18" charset="0"/>
              </a:rPr>
              <a:t> by inserting three Old Testament canticles and a reading from the gospels</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the hymn </a:t>
            </a:r>
            <a:r>
              <a:rPr lang="en-US" sz="2000" i="1" dirty="0" err="1">
                <a:solidFill>
                  <a:schemeClr val="bg1"/>
                </a:solidFill>
                <a:latin typeface="Times New Roman" panose="02020603050405020304" pitchFamily="18" charset="0"/>
                <a:cs typeface="Times New Roman" panose="02020603050405020304" pitchFamily="18" charset="0"/>
              </a:rPr>
              <a:t>Te</a:t>
            </a:r>
            <a:r>
              <a:rPr lang="en-US" sz="2000" i="1" dirty="0">
                <a:solidFill>
                  <a:schemeClr val="bg1"/>
                </a:solidFill>
                <a:latin typeface="Times New Roman" panose="02020603050405020304" pitchFamily="18" charset="0"/>
                <a:cs typeface="Times New Roman" panose="02020603050405020304" pitchFamily="18" charset="0"/>
              </a:rPr>
              <a:t> Deum</a:t>
            </a:r>
            <a:r>
              <a:rPr lang="en-US" sz="2000" dirty="0">
                <a:solidFill>
                  <a:schemeClr val="bg1"/>
                </a:solidFill>
                <a:latin typeface="Times New Roman" panose="02020603050405020304" pitchFamily="18" charset="0"/>
                <a:cs typeface="Times New Roman" panose="02020603050405020304" pitchFamily="18" charset="0"/>
              </a:rPr>
              <a:t> (on Sundays outside of Lent, during the octaves of Easter and Christmas, on solemnities and feasts</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the concluding prayer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short concluding verse (especially when prayed in groups</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5834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Major hours</a:t>
            </a:r>
          </a:p>
        </p:txBody>
      </p:sp>
      <p:sp>
        <p:nvSpPr>
          <p:cNvPr id="3" name="Content Placeholder 2"/>
          <p:cNvSpPr>
            <a:spLocks noGrp="1"/>
          </p:cNvSpPr>
          <p:nvPr>
            <p:ph idx="1"/>
          </p:nvPr>
        </p:nvSpPr>
        <p:spPr>
          <a:xfrm>
            <a:off x="0" y="381000"/>
            <a:ext cx="9144000" cy="6477000"/>
          </a:xfrm>
        </p:spPr>
        <p:txBody>
          <a:bodyPr anchor="t">
            <a:noAutofit/>
          </a:bodyPr>
          <a:lstStyle/>
          <a:p>
            <a:pPr marL="0" indent="0">
              <a:buClrTx/>
              <a:buNone/>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character of Lauds is that of praise and dignifying the morning; of Vespers that of thanksgiving. Both follow a similar format:</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opening </a:t>
            </a:r>
            <a:r>
              <a:rPr lang="en-US" sz="2000" dirty="0" err="1">
                <a:solidFill>
                  <a:schemeClr val="bg1"/>
                </a:solidFill>
                <a:latin typeface="Times New Roman" panose="02020603050405020304" pitchFamily="18" charset="0"/>
                <a:cs typeface="Times New Roman" panose="02020603050405020304" pitchFamily="18" charset="0"/>
              </a:rPr>
              <a:t>versicle</a:t>
            </a:r>
            <a:r>
              <a:rPr lang="en-US" sz="2000" dirty="0">
                <a:solidFill>
                  <a:schemeClr val="bg1"/>
                </a:solidFill>
                <a:latin typeface="Times New Roman" panose="02020603050405020304" pitchFamily="18" charset="0"/>
                <a:cs typeface="Times New Roman" panose="02020603050405020304" pitchFamily="18" charset="0"/>
              </a:rPr>
              <a:t> "O God, come to our aid: O Lord, make haste to help us" (this form of introduction is not used when the invitatory, that open introduces the whole office immediately precedes Lauds)</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hymn</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two psalms, or parts of psalms with a scriptural canticle. At Lauds, this consists of a psalm of praise, a canticle from the Old Testament, followed by another psalm. At Vespers this consists of two psalms, or one psalm divided into two parts, and a scriptural canticle taken from the New Testament.</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short passage from scripture</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a:t>
            </a:r>
            <a:r>
              <a:rPr lang="en-US" sz="2000" dirty="0" err="1">
                <a:solidFill>
                  <a:schemeClr val="bg1"/>
                </a:solidFill>
                <a:latin typeface="Times New Roman" panose="02020603050405020304" pitchFamily="18" charset="0"/>
                <a:cs typeface="Times New Roman" panose="02020603050405020304" pitchFamily="18" charset="0"/>
                <a:hlinkClick r:id="rId2" tooltip="Responsory"/>
              </a:rPr>
              <a:t>responsory</a:t>
            </a:r>
            <a:r>
              <a:rPr lang="en-US" sz="2000" dirty="0">
                <a:solidFill>
                  <a:schemeClr val="bg1"/>
                </a:solidFill>
                <a:latin typeface="Times New Roman" panose="02020603050405020304" pitchFamily="18" charset="0"/>
                <a:cs typeface="Times New Roman" panose="02020603050405020304" pitchFamily="18" charset="0"/>
              </a:rPr>
              <a:t>, typically a verse of scripture, but sometimes liturgical poetry</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canticle taken from the Gospel of Luke: the Canticle of </a:t>
            </a:r>
            <a:r>
              <a:rPr lang="en-US" sz="2000" dirty="0" smtClean="0">
                <a:solidFill>
                  <a:schemeClr val="bg1"/>
                </a:solidFill>
                <a:latin typeface="Times New Roman" panose="02020603050405020304" pitchFamily="18" charset="0"/>
                <a:cs typeface="Times New Roman" panose="02020603050405020304" pitchFamily="18" charset="0"/>
              </a:rPr>
              <a:t>Zechariah</a:t>
            </a:r>
            <a:r>
              <a:rPr lang="en-US" sz="2000" dirty="0">
                <a:solidFill>
                  <a:schemeClr val="bg1"/>
                </a:solidFill>
                <a:latin typeface="Times New Roman" panose="02020603050405020304" pitchFamily="18" charset="0"/>
                <a:cs typeface="Times New Roman" panose="02020603050405020304" pitchFamily="18" charset="0"/>
              </a:rPr>
              <a:t> </a:t>
            </a:r>
            <a:r>
              <a:rPr lang="en-US" sz="2000" i="1" dirty="0">
                <a:solidFill>
                  <a:schemeClr val="bg1"/>
                </a:solidFill>
                <a:latin typeface="Times New Roman" panose="02020603050405020304" pitchFamily="18" charset="0"/>
                <a:cs typeface="Times New Roman" panose="02020603050405020304" pitchFamily="18" charset="0"/>
              </a:rPr>
              <a:t>(Benedictus)</a:t>
            </a:r>
            <a:r>
              <a:rPr lang="en-US" sz="2000" dirty="0">
                <a:solidFill>
                  <a:schemeClr val="bg1"/>
                </a:solidFill>
                <a:latin typeface="Times New Roman" panose="02020603050405020304" pitchFamily="18" charset="0"/>
                <a:cs typeface="Times New Roman" panose="02020603050405020304" pitchFamily="18" charset="0"/>
              </a:rPr>
              <a:t> for Lauds, and the Canticle of Mary </a:t>
            </a:r>
            <a:r>
              <a:rPr lang="en-US" sz="2000" i="1" dirty="0">
                <a:solidFill>
                  <a:schemeClr val="bg1"/>
                </a:solidFill>
                <a:latin typeface="Times New Roman" panose="02020603050405020304" pitchFamily="18" charset="0"/>
                <a:cs typeface="Times New Roman" panose="02020603050405020304" pitchFamily="18" charset="0"/>
              </a:rPr>
              <a:t>(</a:t>
            </a:r>
            <a:r>
              <a:rPr lang="en-US" sz="2000" i="1" dirty="0" err="1">
                <a:solidFill>
                  <a:schemeClr val="bg1"/>
                </a:solidFill>
                <a:latin typeface="Times New Roman" panose="02020603050405020304" pitchFamily="18" charset="0"/>
                <a:cs typeface="Times New Roman" panose="02020603050405020304" pitchFamily="18" charset="0"/>
                <a:hlinkClick r:id="rId3" tooltip="Magnificat"/>
              </a:rPr>
              <a:t>Magnificat</a:t>
            </a:r>
            <a:r>
              <a:rPr lang="en-US" sz="2000" i="1" dirty="0">
                <a:solidFill>
                  <a:schemeClr val="bg1"/>
                </a:solidFill>
                <a:latin typeface="Times New Roman" panose="02020603050405020304" pitchFamily="18" charset="0"/>
                <a:cs typeface="Times New Roman" panose="02020603050405020304" pitchFamily="18" charset="0"/>
              </a:rPr>
              <a:t>)</a:t>
            </a:r>
            <a:r>
              <a:rPr lang="en-US" sz="2000" dirty="0">
                <a:solidFill>
                  <a:schemeClr val="bg1"/>
                </a:solidFill>
                <a:latin typeface="Times New Roman" panose="02020603050405020304" pitchFamily="18" charset="0"/>
                <a:cs typeface="Times New Roman" panose="02020603050405020304" pitchFamily="18" charset="0"/>
              </a:rPr>
              <a:t> for Vespers</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intercessions</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the Lord's </a:t>
            </a:r>
            <a:r>
              <a:rPr lang="en-US" sz="2000" dirty="0" smtClean="0">
                <a:solidFill>
                  <a:schemeClr val="bg1"/>
                </a:solidFill>
                <a:latin typeface="Times New Roman" panose="02020603050405020304" pitchFamily="18" charset="0"/>
                <a:cs typeface="Times New Roman" panose="02020603050405020304" pitchFamily="18" charset="0"/>
              </a:rPr>
              <a:t>Prayer</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461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Major hours</a:t>
            </a:r>
          </a:p>
        </p:txBody>
      </p:sp>
      <p:sp>
        <p:nvSpPr>
          <p:cNvPr id="3" name="Content Placeholder 2"/>
          <p:cNvSpPr>
            <a:spLocks noGrp="1"/>
          </p:cNvSpPr>
          <p:nvPr>
            <p:ph idx="1"/>
          </p:nvPr>
        </p:nvSpPr>
        <p:spPr>
          <a:xfrm>
            <a:off x="0" y="381000"/>
            <a:ext cx="9144000" cy="6477000"/>
          </a:xfrm>
        </p:spPr>
        <p:txBody>
          <a:bodyPr anchor="t">
            <a:noAutofit/>
          </a:bodyPr>
          <a:lstStyle/>
          <a:p>
            <a:pPr lvl="1">
              <a:buClrTx/>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the </a:t>
            </a:r>
            <a:r>
              <a:rPr lang="en-US" sz="2000" dirty="0">
                <a:solidFill>
                  <a:schemeClr val="bg1"/>
                </a:solidFill>
                <a:latin typeface="Times New Roman" panose="02020603050405020304" pitchFamily="18" charset="0"/>
                <a:cs typeface="Times New Roman" panose="02020603050405020304" pitchFamily="18" charset="0"/>
              </a:rPr>
              <a:t>concluding prayer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if a priest or a deacon is present, he dismisses the people with the greeting "The Lord be with you" and a blessing; Otherwise the celebration is concluded with "The Lord bless us", etc</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658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Minor </a:t>
            </a:r>
            <a:r>
              <a:rPr lang="en-US" sz="2400" b="1" cap="none" dirty="0">
                <a:solidFill>
                  <a:schemeClr val="bg1"/>
                </a:solidFill>
                <a:latin typeface="Times New Roman" panose="02020603050405020304" pitchFamily="18" charset="0"/>
                <a:cs typeface="Times New Roman" panose="02020603050405020304" pitchFamily="18" charset="0"/>
              </a:rPr>
              <a:t>hours</a:t>
            </a:r>
          </a:p>
        </p:txBody>
      </p:sp>
      <p:sp>
        <p:nvSpPr>
          <p:cNvPr id="3" name="Content Placeholder 2"/>
          <p:cNvSpPr>
            <a:spLocks noGrp="1"/>
          </p:cNvSpPr>
          <p:nvPr>
            <p:ph idx="1"/>
          </p:nvPr>
        </p:nvSpPr>
        <p:spPr>
          <a:xfrm>
            <a:off x="0" y="381000"/>
            <a:ext cx="9144000" cy="6477000"/>
          </a:xfrm>
        </p:spPr>
        <p:txBody>
          <a:bodyPr anchor="t">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daytime hours follow a simpler format, like a very compact form of the Office of Readings:</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opening </a:t>
            </a:r>
            <a:r>
              <a:rPr lang="en-US" sz="2000" dirty="0" err="1">
                <a:solidFill>
                  <a:schemeClr val="bg1"/>
                </a:solidFill>
                <a:latin typeface="Times New Roman" panose="02020603050405020304" pitchFamily="18" charset="0"/>
                <a:cs typeface="Times New Roman" panose="02020603050405020304" pitchFamily="18" charset="0"/>
              </a:rPr>
              <a:t>versicle</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hymn</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three short psalms, or, three pieces of longer psalms; if only one of the minor hours is said, it follows a variable psalmody which usually opens with part of the longest psalm, psalm 118/119; when all three are said this psalmody is used at one of the hours, while the other two follow the complementary psalmody which consists of 119/120–121/122 at </a:t>
            </a:r>
            <a:r>
              <a:rPr lang="en-US" sz="2000" dirty="0" err="1">
                <a:solidFill>
                  <a:schemeClr val="bg1"/>
                </a:solidFill>
                <a:latin typeface="Times New Roman" panose="02020603050405020304" pitchFamily="18" charset="0"/>
                <a:cs typeface="Times New Roman" panose="02020603050405020304" pitchFamily="18" charset="0"/>
              </a:rPr>
              <a:t>Terce</a:t>
            </a:r>
            <a:r>
              <a:rPr lang="en-US" sz="2000" dirty="0">
                <a:solidFill>
                  <a:schemeClr val="bg1"/>
                </a:solidFill>
                <a:latin typeface="Times New Roman" panose="02020603050405020304" pitchFamily="18" charset="0"/>
                <a:cs typeface="Times New Roman" panose="02020603050405020304" pitchFamily="18" charset="0"/>
              </a:rPr>
              <a:t>, 122/123–124/125 at Sext and 125/126–127/128 at None</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short passage of scripture, followed by a responsorial verse</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the concluding </a:t>
            </a:r>
            <a:r>
              <a:rPr lang="en-US" sz="2000" dirty="0" smtClean="0">
                <a:solidFill>
                  <a:schemeClr val="bg1"/>
                </a:solidFill>
                <a:latin typeface="Times New Roman" panose="02020603050405020304" pitchFamily="18" charset="0"/>
                <a:cs typeface="Times New Roman" panose="02020603050405020304" pitchFamily="18" charset="0"/>
              </a:rPr>
              <a:t>prayer</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766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Minor </a:t>
            </a:r>
            <a:r>
              <a:rPr lang="en-US" sz="2400" b="1" cap="none" dirty="0">
                <a:solidFill>
                  <a:schemeClr val="bg1"/>
                </a:solidFill>
                <a:latin typeface="Times New Roman" panose="02020603050405020304" pitchFamily="18" charset="0"/>
                <a:cs typeface="Times New Roman" panose="02020603050405020304" pitchFamily="18" charset="0"/>
              </a:rPr>
              <a:t>hours</a:t>
            </a:r>
          </a:p>
        </p:txBody>
      </p:sp>
      <p:sp>
        <p:nvSpPr>
          <p:cNvPr id="3" name="Content Placeholder 2"/>
          <p:cNvSpPr>
            <a:spLocks noGrp="1"/>
          </p:cNvSpPr>
          <p:nvPr>
            <p:ph idx="1"/>
          </p:nvPr>
        </p:nvSpPr>
        <p:spPr>
          <a:xfrm>
            <a:off x="0" y="381000"/>
            <a:ext cx="9144000" cy="6477000"/>
          </a:xfrm>
        </p:spPr>
        <p:txBody>
          <a:bodyPr anchor="t">
            <a:noAutofit/>
          </a:bodyPr>
          <a:lstStyle/>
          <a:p>
            <a:pPr marL="0" indent="0">
              <a:buClrTx/>
              <a:buNone/>
            </a:pPr>
            <a:r>
              <a:rPr lang="en-US" dirty="0" smtClean="0">
                <a:solidFill>
                  <a:schemeClr val="bg1"/>
                </a:solidFill>
                <a:latin typeface="Times New Roman" panose="02020603050405020304" pitchFamily="18" charset="0"/>
                <a:cs typeface="Times New Roman" panose="02020603050405020304" pitchFamily="18" charset="0"/>
              </a:rPr>
              <a:t>Compline </a:t>
            </a:r>
            <a:r>
              <a:rPr lang="en-US" dirty="0">
                <a:solidFill>
                  <a:schemeClr val="bg1"/>
                </a:solidFill>
                <a:latin typeface="Times New Roman" panose="02020603050405020304" pitchFamily="18" charset="0"/>
                <a:cs typeface="Times New Roman" panose="02020603050405020304" pitchFamily="18" charset="0"/>
              </a:rPr>
              <a:t>has the character of preparing the soul for its passage to eternal life:</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opening </a:t>
            </a:r>
            <a:r>
              <a:rPr lang="en-US" sz="2000" dirty="0" err="1">
                <a:solidFill>
                  <a:schemeClr val="bg1"/>
                </a:solidFill>
                <a:latin typeface="Times New Roman" panose="02020603050405020304" pitchFamily="18" charset="0"/>
                <a:cs typeface="Times New Roman" panose="02020603050405020304" pitchFamily="18" charset="0"/>
              </a:rPr>
              <a:t>versicle</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an examination of conscience</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hymn</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psalm, or two short psalms; The psalms of Sunday – Psalm 90/91 or 4 and 133/134 – may always be used as an alternative to the psalm(s) appointed on weekdays</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short reading from scripture</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the </a:t>
            </a:r>
            <a:r>
              <a:rPr lang="en-US" sz="2000" dirty="0" err="1">
                <a:solidFill>
                  <a:schemeClr val="bg1"/>
                </a:solidFill>
                <a:latin typeface="Times New Roman" panose="02020603050405020304" pitchFamily="18" charset="0"/>
                <a:cs typeface="Times New Roman" panose="02020603050405020304" pitchFamily="18" charset="0"/>
              </a:rPr>
              <a:t>responsory</a:t>
            </a:r>
            <a:r>
              <a:rPr lang="en-US" sz="2000" dirty="0">
                <a:solidFill>
                  <a:schemeClr val="bg1"/>
                </a:solidFill>
                <a:latin typeface="Times New Roman" panose="02020603050405020304" pitchFamily="18" charset="0"/>
                <a:cs typeface="Times New Roman" panose="02020603050405020304" pitchFamily="18" charset="0"/>
              </a:rPr>
              <a:t> </a:t>
            </a:r>
            <a:r>
              <a:rPr lang="en-US" sz="2000" i="1" dirty="0">
                <a:solidFill>
                  <a:schemeClr val="bg1"/>
                </a:solidFill>
                <a:latin typeface="Times New Roman" panose="02020603050405020304" pitchFamily="18" charset="0"/>
                <a:cs typeface="Times New Roman" panose="02020603050405020304" pitchFamily="18" charset="0"/>
              </a:rPr>
              <a:t>In </a:t>
            </a:r>
            <a:r>
              <a:rPr lang="en-US" sz="2000" i="1" dirty="0" err="1">
                <a:solidFill>
                  <a:schemeClr val="bg1"/>
                </a:solidFill>
                <a:latin typeface="Times New Roman" panose="02020603050405020304" pitchFamily="18" charset="0"/>
                <a:cs typeface="Times New Roman" panose="02020603050405020304" pitchFamily="18" charset="0"/>
              </a:rPr>
              <a:t>manus</a:t>
            </a:r>
            <a:r>
              <a:rPr lang="en-US" sz="2000" i="1" dirty="0">
                <a:solidFill>
                  <a:schemeClr val="bg1"/>
                </a:solidFill>
                <a:latin typeface="Times New Roman" panose="02020603050405020304" pitchFamily="18" charset="0"/>
                <a:cs typeface="Times New Roman" panose="02020603050405020304" pitchFamily="18" charset="0"/>
              </a:rPr>
              <a:t> </a:t>
            </a:r>
            <a:r>
              <a:rPr lang="en-US" sz="2000" i="1" dirty="0" err="1">
                <a:solidFill>
                  <a:schemeClr val="bg1"/>
                </a:solidFill>
                <a:latin typeface="Times New Roman" panose="02020603050405020304" pitchFamily="18" charset="0"/>
                <a:cs typeface="Times New Roman" panose="02020603050405020304" pitchFamily="18" charset="0"/>
              </a:rPr>
              <a:t>tuas</a:t>
            </a:r>
            <a:r>
              <a:rPr lang="en-US" sz="2000" i="1" dirty="0">
                <a:solidFill>
                  <a:schemeClr val="bg1"/>
                </a:solidFill>
                <a:latin typeface="Times New Roman" panose="02020603050405020304" pitchFamily="18" charset="0"/>
                <a:cs typeface="Times New Roman" panose="02020603050405020304" pitchFamily="18" charset="0"/>
              </a:rPr>
              <a:t>, </a:t>
            </a:r>
            <a:r>
              <a:rPr lang="en-US" sz="2000" i="1" dirty="0" err="1">
                <a:solidFill>
                  <a:schemeClr val="bg1"/>
                </a:solidFill>
                <a:latin typeface="Times New Roman" panose="02020603050405020304" pitchFamily="18" charset="0"/>
                <a:cs typeface="Times New Roman" panose="02020603050405020304" pitchFamily="18" charset="0"/>
              </a:rPr>
              <a:t>Domine</a:t>
            </a:r>
            <a:r>
              <a:rPr lang="en-US" sz="2000" dirty="0">
                <a:solidFill>
                  <a:schemeClr val="bg1"/>
                </a:solidFill>
                <a:latin typeface="Times New Roman" panose="02020603050405020304" pitchFamily="18" charset="0"/>
                <a:cs typeface="Times New Roman" panose="02020603050405020304" pitchFamily="18" charset="0"/>
              </a:rPr>
              <a:t> (Into Your Hands, Lord)</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the Canticle of Simeon, </a:t>
            </a:r>
            <a:r>
              <a:rPr lang="en-US" sz="2000" i="1" dirty="0">
                <a:solidFill>
                  <a:schemeClr val="bg1"/>
                </a:solidFill>
                <a:latin typeface="Times New Roman" panose="02020603050405020304" pitchFamily="18" charset="0"/>
                <a:cs typeface="Times New Roman" panose="02020603050405020304" pitchFamily="18" charset="0"/>
              </a:rPr>
              <a:t>Nunc dimittis</a:t>
            </a:r>
            <a:r>
              <a:rPr lang="en-US" sz="2000" dirty="0">
                <a:solidFill>
                  <a:schemeClr val="bg1"/>
                </a:solidFill>
                <a:latin typeface="Times New Roman" panose="02020603050405020304" pitchFamily="18" charset="0"/>
                <a:cs typeface="Times New Roman" panose="02020603050405020304" pitchFamily="18" charset="0"/>
              </a:rPr>
              <a:t>, from the Gospel of Luke, framed by the antiphon </a:t>
            </a:r>
            <a:r>
              <a:rPr lang="en-US" sz="2000" i="1" dirty="0" err="1">
                <a:solidFill>
                  <a:schemeClr val="bg1"/>
                </a:solidFill>
                <a:latin typeface="Times New Roman" panose="02020603050405020304" pitchFamily="18" charset="0"/>
                <a:cs typeface="Times New Roman" panose="02020603050405020304" pitchFamily="18" charset="0"/>
              </a:rPr>
              <a:t>Salva</a:t>
            </a:r>
            <a:r>
              <a:rPr lang="en-US" sz="2000" i="1" dirty="0">
                <a:solidFill>
                  <a:schemeClr val="bg1"/>
                </a:solidFill>
                <a:latin typeface="Times New Roman" panose="02020603050405020304" pitchFamily="18" charset="0"/>
                <a:cs typeface="Times New Roman" panose="02020603050405020304" pitchFamily="18" charset="0"/>
              </a:rPr>
              <a:t> </a:t>
            </a:r>
            <a:r>
              <a:rPr lang="en-US" sz="2000" i="1" dirty="0" err="1">
                <a:solidFill>
                  <a:schemeClr val="bg1"/>
                </a:solidFill>
                <a:latin typeface="Times New Roman" panose="02020603050405020304" pitchFamily="18" charset="0"/>
                <a:cs typeface="Times New Roman" panose="02020603050405020304" pitchFamily="18" charset="0"/>
              </a:rPr>
              <a:t>nos</a:t>
            </a:r>
            <a:r>
              <a:rPr lang="en-US" sz="2000" dirty="0">
                <a:solidFill>
                  <a:schemeClr val="bg1"/>
                </a:solidFill>
                <a:latin typeface="Times New Roman" panose="02020603050405020304" pitchFamily="18" charset="0"/>
                <a:cs typeface="Times New Roman" panose="02020603050405020304" pitchFamily="18" charset="0"/>
              </a:rPr>
              <a:t> (Save us Lord)</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concluding prayer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a short blessing (</a:t>
            </a:r>
            <a:r>
              <a:rPr lang="en-US" sz="2000" i="1" dirty="0" err="1">
                <a:solidFill>
                  <a:schemeClr val="bg1"/>
                </a:solidFill>
                <a:latin typeface="Times New Roman" panose="02020603050405020304" pitchFamily="18" charset="0"/>
                <a:cs typeface="Times New Roman" panose="02020603050405020304" pitchFamily="18" charset="0"/>
              </a:rPr>
              <a:t>Noctem</a:t>
            </a:r>
            <a:r>
              <a:rPr lang="en-US" sz="2000" i="1" dirty="0">
                <a:solidFill>
                  <a:schemeClr val="bg1"/>
                </a:solidFill>
                <a:latin typeface="Times New Roman" panose="02020603050405020304" pitchFamily="18" charset="0"/>
                <a:cs typeface="Times New Roman" panose="02020603050405020304" pitchFamily="18" charset="0"/>
              </a:rPr>
              <a:t> </a:t>
            </a:r>
            <a:r>
              <a:rPr lang="en-US" sz="2000" i="1" dirty="0" err="1">
                <a:solidFill>
                  <a:schemeClr val="bg1"/>
                </a:solidFill>
                <a:latin typeface="Times New Roman" panose="02020603050405020304" pitchFamily="18" charset="0"/>
                <a:cs typeface="Times New Roman" panose="02020603050405020304" pitchFamily="18" charset="0"/>
              </a:rPr>
              <a:t>quietam</a:t>
            </a:r>
            <a:r>
              <a:rPr lang="en-US" sz="2000" i="1" dirty="0">
                <a:solidFill>
                  <a:schemeClr val="bg1"/>
                </a:solidFill>
                <a:latin typeface="Times New Roman" panose="02020603050405020304" pitchFamily="18" charset="0"/>
                <a:cs typeface="Times New Roman" panose="02020603050405020304" pitchFamily="18" charset="0"/>
              </a:rPr>
              <a:t> et finem </a:t>
            </a:r>
            <a:r>
              <a:rPr lang="en-US" sz="2000" i="1" dirty="0" err="1">
                <a:solidFill>
                  <a:schemeClr val="bg1"/>
                </a:solidFill>
                <a:latin typeface="Times New Roman" panose="02020603050405020304" pitchFamily="18" charset="0"/>
                <a:cs typeface="Times New Roman" panose="02020603050405020304" pitchFamily="18" charset="0"/>
              </a:rPr>
              <a:t>perfectum</a:t>
            </a:r>
            <a:r>
              <a:rPr lang="en-US" sz="2000" i="1" dirty="0">
                <a:solidFill>
                  <a:schemeClr val="bg1"/>
                </a:solidFill>
                <a:latin typeface="Times New Roman" panose="02020603050405020304" pitchFamily="18" charset="0"/>
                <a:cs typeface="Times New Roman" panose="02020603050405020304" pitchFamily="18" charset="0"/>
              </a:rPr>
              <a:t> </a:t>
            </a:r>
            <a:r>
              <a:rPr lang="en-US" sz="2000" i="1" dirty="0" err="1">
                <a:solidFill>
                  <a:schemeClr val="bg1"/>
                </a:solidFill>
                <a:latin typeface="Times New Roman" panose="02020603050405020304" pitchFamily="18" charset="0"/>
                <a:cs typeface="Times New Roman" panose="02020603050405020304" pitchFamily="18" charset="0"/>
              </a:rPr>
              <a:t>concedat</a:t>
            </a:r>
            <a:r>
              <a:rPr lang="en-US" sz="2000" i="1" dirty="0">
                <a:solidFill>
                  <a:schemeClr val="bg1"/>
                </a:solidFill>
                <a:latin typeface="Times New Roman" panose="02020603050405020304" pitchFamily="18" charset="0"/>
                <a:cs typeface="Times New Roman" panose="02020603050405020304" pitchFamily="18" charset="0"/>
              </a:rPr>
              <a:t> </a:t>
            </a:r>
            <a:r>
              <a:rPr lang="en-US" sz="2000" i="1" dirty="0" err="1">
                <a:solidFill>
                  <a:schemeClr val="bg1"/>
                </a:solidFill>
                <a:latin typeface="Times New Roman" panose="02020603050405020304" pitchFamily="18" charset="0"/>
                <a:cs typeface="Times New Roman" panose="02020603050405020304" pitchFamily="18" charset="0"/>
              </a:rPr>
              <a:t>nobis</a:t>
            </a:r>
            <a:r>
              <a:rPr lang="en-US" sz="2000" i="1" dirty="0">
                <a:solidFill>
                  <a:schemeClr val="bg1"/>
                </a:solidFill>
                <a:latin typeface="Times New Roman" panose="02020603050405020304" pitchFamily="18" charset="0"/>
                <a:cs typeface="Times New Roman" panose="02020603050405020304" pitchFamily="18" charset="0"/>
              </a:rPr>
              <a:t> Dominus </a:t>
            </a:r>
            <a:r>
              <a:rPr lang="en-US" sz="2000" i="1" dirty="0" err="1">
                <a:solidFill>
                  <a:schemeClr val="bg1"/>
                </a:solidFill>
                <a:latin typeface="Times New Roman" panose="02020603050405020304" pitchFamily="18" charset="0"/>
                <a:cs typeface="Times New Roman" panose="02020603050405020304" pitchFamily="18" charset="0"/>
              </a:rPr>
              <a:t>omnipotens</a:t>
            </a:r>
            <a:r>
              <a:rPr lang="en-US" sz="2000" i="1" dirty="0">
                <a:solidFill>
                  <a:schemeClr val="bg1"/>
                </a:solidFill>
                <a:latin typeface="Times New Roman" panose="02020603050405020304" pitchFamily="18" charset="0"/>
                <a:cs typeface="Times New Roman" panose="02020603050405020304" pitchFamily="18" charset="0"/>
              </a:rPr>
              <a:t>.</a:t>
            </a:r>
            <a:r>
              <a:rPr lang="en-US" sz="2000" dirty="0">
                <a:solidFill>
                  <a:schemeClr val="bg1"/>
                </a:solidFill>
                <a:latin typeface="Times New Roman" panose="02020603050405020304" pitchFamily="18" charset="0"/>
                <a:cs typeface="Times New Roman" panose="02020603050405020304" pitchFamily="18" charset="0"/>
              </a:rPr>
              <a:t> Amen</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3709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Minor </a:t>
            </a:r>
            <a:r>
              <a:rPr lang="en-US" sz="2400" b="1" cap="none" dirty="0">
                <a:solidFill>
                  <a:schemeClr val="bg1"/>
                </a:solidFill>
                <a:latin typeface="Times New Roman" panose="02020603050405020304" pitchFamily="18" charset="0"/>
                <a:cs typeface="Times New Roman" panose="02020603050405020304" pitchFamily="18" charset="0"/>
              </a:rPr>
              <a:t>hours</a:t>
            </a:r>
          </a:p>
        </p:txBody>
      </p:sp>
      <p:sp>
        <p:nvSpPr>
          <p:cNvPr id="3" name="Content Placeholder 2"/>
          <p:cNvSpPr>
            <a:spLocks noGrp="1"/>
          </p:cNvSpPr>
          <p:nvPr>
            <p:ph idx="1"/>
          </p:nvPr>
        </p:nvSpPr>
        <p:spPr>
          <a:xfrm>
            <a:off x="0" y="381000"/>
            <a:ext cx="9144000" cy="6553200"/>
          </a:xfrm>
        </p:spPr>
        <p:txBody>
          <a:bodyPr anchor="t">
            <a:noAutofit/>
          </a:bodyPr>
          <a:lstStyle/>
          <a:p>
            <a:pPr lvl="1">
              <a:buClrTx/>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a</a:t>
            </a:r>
            <a:r>
              <a:rPr lang="en-US" sz="2000" dirty="0">
                <a:solidFill>
                  <a:schemeClr val="bg1"/>
                </a:solidFill>
                <a:latin typeface="Times New Roman" panose="02020603050405020304" pitchFamily="18" charset="0"/>
                <a:cs typeface="Times New Roman" panose="02020603050405020304" pitchFamily="18" charset="0"/>
              </a:rPr>
              <a:t> Marian antiphon used for the appropriate liturgical season. In addition to the antiphons given in The Divine Office, others may be approved by the Episcopal Conference</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7566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Liturgy of the Hours</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rmAutofit lnSpcReduction="10000"/>
          </a:bodyPr>
          <a:lstStyle/>
          <a:p>
            <a:pPr>
              <a:buClrTx/>
              <a:buSzPct val="75000"/>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In </a:t>
            </a:r>
            <a:r>
              <a:rPr lang="en-US" dirty="0">
                <a:solidFill>
                  <a:schemeClr val="bg1"/>
                </a:solidFill>
                <a:latin typeface="Times New Roman" panose="02020603050405020304" pitchFamily="18" charset="0"/>
                <a:cs typeface="Times New Roman" panose="02020603050405020304" pitchFamily="18" charset="0"/>
              </a:rPr>
              <a:t>the Hours, the royal priesthood of the baptized is exercised, and this sacrifice of praise is thus connected to the sacrifice of the Eucharist, both preparing for and flowing from the Mass.</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a:buClrTx/>
              <a:buSzPct val="75000"/>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hymns and litanies of the Liturgy of the Hours integrate the prayer of the psalms into the age of the Church, expressing the symbolism of the time of day, the liturgical season, or the feast being celebrated. Moreover, the reading from the Word of God at each Hour (with the subsequent responses or </a:t>
            </a:r>
            <a:r>
              <a:rPr lang="en-US" dirty="0" err="1">
                <a:solidFill>
                  <a:schemeClr val="bg1"/>
                </a:solidFill>
                <a:latin typeface="Times New Roman" panose="02020603050405020304" pitchFamily="18" charset="0"/>
                <a:cs typeface="Times New Roman" panose="02020603050405020304" pitchFamily="18" charset="0"/>
              </a:rPr>
              <a:t>troparia</a:t>
            </a:r>
            <a:r>
              <a:rPr lang="en-US" dirty="0">
                <a:solidFill>
                  <a:schemeClr val="bg1"/>
                </a:solidFill>
                <a:latin typeface="Times New Roman" panose="02020603050405020304" pitchFamily="18" charset="0"/>
                <a:cs typeface="Times New Roman" panose="02020603050405020304" pitchFamily="18" charset="0"/>
              </a:rPr>
              <a:t>) and readings from the Fathers and spiritual masters at certain Hours, reveal more deeply the meaning of the mystery being celebrated, assist in understanding the psalms, and prepare for silent prayer." (CCC 1177</a:t>
            </a:r>
            <a:r>
              <a:rPr lang="en-US" dirty="0" smtClean="0">
                <a:solidFill>
                  <a:schemeClr val="bg1"/>
                </a:solidFill>
                <a:latin typeface="Times New Roman" panose="02020603050405020304" pitchFamily="18" charset="0"/>
                <a:cs typeface="Times New Roman" panose="02020603050405020304" pitchFamily="18" charset="0"/>
              </a:rPr>
              <a:t>)</a:t>
            </a:r>
          </a:p>
          <a:p>
            <a:endParaRPr lang="en-US" dirty="0">
              <a:solidFill>
                <a:schemeClr val="bg1"/>
              </a:solidFill>
              <a:latin typeface="Times New Roman" panose="02020603050405020304" pitchFamily="18" charset="0"/>
              <a:cs typeface="Times New Roman" panose="02020603050405020304" pitchFamily="18" charset="0"/>
            </a:endParaRPr>
          </a:p>
          <a:p>
            <a:pPr>
              <a:buClrTx/>
              <a:buSzPct val="75000"/>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five Hours of the Divine Office are</a:t>
            </a:r>
            <a:r>
              <a:rPr lang="en-US" dirty="0" smtClean="0">
                <a:solidFill>
                  <a:schemeClr val="bg1"/>
                </a:solidFill>
                <a:latin typeface="Times New Roman" panose="02020603050405020304" pitchFamily="18" charset="0"/>
                <a:cs typeface="Times New Roman" panose="02020603050405020304" pitchFamily="18" charset="0"/>
              </a:rPr>
              <a:t>:</a:t>
            </a:r>
          </a:p>
          <a:p>
            <a:pPr lvl="1">
              <a:buClrTx/>
              <a:buSzPct val="75000"/>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Office of Readings</a:t>
            </a:r>
          </a:p>
          <a:p>
            <a:pPr lvl="1">
              <a:buClrTx/>
              <a:buSzPct val="75000"/>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Morning Prayer</a:t>
            </a:r>
          </a:p>
          <a:p>
            <a:pPr lvl="1">
              <a:buClrTx/>
              <a:buSzPct val="75000"/>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Daytime Prayer</a:t>
            </a:r>
          </a:p>
          <a:p>
            <a:pPr lvl="1">
              <a:buClrTx/>
              <a:buSzPct val="75000"/>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Evening Prayer</a:t>
            </a:r>
          </a:p>
          <a:p>
            <a:pPr lvl="1">
              <a:buClrTx/>
              <a:buSzPct val="75000"/>
              <a:buFont typeface="Wingdings" panose="05000000000000000000" pitchFamily="2" charset="2"/>
              <a:buChar char="Ø"/>
            </a:pPr>
            <a:r>
              <a:rPr lang="en-US" sz="2000" dirty="0" smtClean="0">
                <a:solidFill>
                  <a:schemeClr val="bg1"/>
                </a:solidFill>
                <a:latin typeface="Times New Roman" panose="02020603050405020304" pitchFamily="18" charset="0"/>
                <a:cs typeface="Times New Roman" panose="02020603050405020304" pitchFamily="18" charset="0"/>
              </a:rPr>
              <a:t>Night Prayer</a:t>
            </a:r>
            <a:endParaRPr lang="en-US" dirty="0"/>
          </a:p>
        </p:txBody>
      </p:sp>
    </p:spTree>
    <p:extLst>
      <p:ext uri="{BB962C8B-B14F-4D97-AF65-F5344CB8AC3E}">
        <p14:creationId xmlns:p14="http://schemas.microsoft.com/office/powerpoint/2010/main" val="5482006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Usage</a:t>
            </a:r>
          </a:p>
        </p:txBody>
      </p:sp>
      <p:sp>
        <p:nvSpPr>
          <p:cNvPr id="3" name="Content Placeholder 2"/>
          <p:cNvSpPr>
            <a:spLocks noGrp="1"/>
          </p:cNvSpPr>
          <p:nvPr>
            <p:ph idx="1"/>
          </p:nvPr>
        </p:nvSpPr>
        <p:spPr>
          <a:xfrm>
            <a:off x="0" y="381000"/>
            <a:ext cx="9144000" cy="65532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The</a:t>
            </a:r>
            <a:r>
              <a:rPr lang="en-US" dirty="0">
                <a:solidFill>
                  <a:schemeClr val="bg1"/>
                </a:solidFill>
                <a:latin typeface="Times New Roman" panose="02020603050405020304" pitchFamily="18" charset="0"/>
                <a:cs typeface="Times New Roman" panose="02020603050405020304" pitchFamily="18" charset="0"/>
              </a:rPr>
              <a:t> invitatory precedes the canonical hours of the day beginning with the </a:t>
            </a:r>
            <a:r>
              <a:rPr lang="en-US" dirty="0" err="1">
                <a:solidFill>
                  <a:schemeClr val="bg1"/>
                </a:solidFill>
                <a:latin typeface="Times New Roman" panose="02020603050405020304" pitchFamily="18" charset="0"/>
                <a:cs typeface="Times New Roman" panose="02020603050405020304" pitchFamily="18" charset="0"/>
              </a:rPr>
              <a:t>versicle</a:t>
            </a:r>
            <a:r>
              <a:rPr lang="en-US" dirty="0">
                <a:solidFill>
                  <a:schemeClr val="bg1"/>
                </a:solidFill>
                <a:latin typeface="Times New Roman" panose="02020603050405020304" pitchFamily="18" charset="0"/>
                <a:cs typeface="Times New Roman" panose="02020603050405020304" pitchFamily="18" charset="0"/>
              </a:rPr>
              <a:t> "Lord, open my lips. And my mouth will proclaim your praise" (Ps 50/51 v.17), and continuing with an antiphon and the Invitatory Psalm, usually Psalm 94/95.</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All psalms and canticles are accompanied by antiphons.</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Unless the invitatory is used, each hour begins with the </a:t>
            </a:r>
            <a:r>
              <a:rPr lang="en-US" dirty="0" err="1">
                <a:solidFill>
                  <a:schemeClr val="bg1"/>
                </a:solidFill>
                <a:latin typeface="Times New Roman" panose="02020603050405020304" pitchFamily="18" charset="0"/>
                <a:cs typeface="Times New Roman" panose="02020603050405020304" pitchFamily="18" charset="0"/>
              </a:rPr>
              <a:t>versicle</a:t>
            </a:r>
            <a:r>
              <a:rPr lang="en-US" dirty="0">
                <a:solidFill>
                  <a:schemeClr val="bg1"/>
                </a:solidFill>
                <a:latin typeface="Times New Roman" panose="02020603050405020304" pitchFamily="18" charset="0"/>
                <a:cs typeface="Times New Roman" panose="02020603050405020304" pitchFamily="18" charset="0"/>
              </a:rPr>
              <a:t> "O God, come to our aid: O Lord, make haste to help us" (Ps 69/70 v.2) The "Glory be to the Father" follows</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Matins or the Office of Readings is the longest hour. Before the reform of the Roman Breviary by Pope Pius X, Matins involved the recitation of 18 psalms on Sundays and 12 on ferial days. Pope Pius X reduced this to nine psalms or portions of psalms, still arranged in three </a:t>
            </a:r>
            <a:r>
              <a:rPr lang="en-US" dirty="0" err="1">
                <a:solidFill>
                  <a:schemeClr val="bg1"/>
                </a:solidFill>
                <a:latin typeface="Times New Roman" panose="02020603050405020304" pitchFamily="18" charset="0"/>
                <a:cs typeface="Times New Roman" panose="02020603050405020304" pitchFamily="18" charset="0"/>
                <a:hlinkClick r:id="rId2" tooltip="Nocturns"/>
              </a:rPr>
              <a:t>nocturns</a:t>
            </a:r>
            <a:r>
              <a:rPr lang="en-US" dirty="0">
                <a:solidFill>
                  <a:schemeClr val="bg1"/>
                </a:solidFill>
                <a:latin typeface="Times New Roman" panose="02020603050405020304" pitchFamily="18" charset="0"/>
                <a:cs typeface="Times New Roman" panose="02020603050405020304" pitchFamily="18" charset="0"/>
              </a:rPr>
              <a:t>, each set of three psalms followed by three readings, usually three consecutive sections from the same text. Pope Paul VI's reform reduced the number of psalms or portions of psalms to three, and the readings to two, but lengthened these. On Sundays outside of Lent, during the octaves of Easter and Christmas, on solemnities and feasts, the </a:t>
            </a:r>
            <a:r>
              <a:rPr lang="en-US" i="1" dirty="0" err="1">
                <a:solidFill>
                  <a:schemeClr val="bg1"/>
                </a:solidFill>
                <a:latin typeface="Times New Roman" panose="02020603050405020304" pitchFamily="18" charset="0"/>
                <a:cs typeface="Times New Roman" panose="02020603050405020304" pitchFamily="18" charset="0"/>
              </a:rPr>
              <a:t>Te</a:t>
            </a:r>
            <a:r>
              <a:rPr lang="en-US" i="1" dirty="0">
                <a:solidFill>
                  <a:schemeClr val="bg1"/>
                </a:solidFill>
                <a:latin typeface="Times New Roman" panose="02020603050405020304" pitchFamily="18" charset="0"/>
                <a:cs typeface="Times New Roman" panose="02020603050405020304" pitchFamily="18" charset="0"/>
              </a:rPr>
              <a:t> Deum</a:t>
            </a:r>
            <a:r>
              <a:rPr lang="en-US" dirty="0">
                <a:solidFill>
                  <a:schemeClr val="bg1"/>
                </a:solidFill>
                <a:latin typeface="Times New Roman" panose="02020603050405020304" pitchFamily="18" charset="0"/>
                <a:cs typeface="Times New Roman" panose="02020603050405020304" pitchFamily="18" charset="0"/>
              </a:rPr>
              <a:t> is sung after the second reading with its </a:t>
            </a:r>
            <a:r>
              <a:rPr lang="en-US" dirty="0" err="1">
                <a:solidFill>
                  <a:schemeClr val="bg1"/>
                </a:solidFill>
                <a:latin typeface="Times New Roman" panose="02020603050405020304" pitchFamily="18" charset="0"/>
                <a:cs typeface="Times New Roman" panose="02020603050405020304" pitchFamily="18" charset="0"/>
              </a:rPr>
              <a:t>responsory</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838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Usage</a:t>
            </a:r>
          </a:p>
        </p:txBody>
      </p:sp>
      <p:sp>
        <p:nvSpPr>
          <p:cNvPr id="3" name="Content Placeholder 2"/>
          <p:cNvSpPr>
            <a:spLocks noGrp="1"/>
          </p:cNvSpPr>
          <p:nvPr>
            <p:ph idx="1"/>
          </p:nvPr>
        </p:nvSpPr>
        <p:spPr>
          <a:xfrm>
            <a:off x="0" y="381000"/>
            <a:ext cx="9144000" cy="65532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After </a:t>
            </a:r>
            <a:r>
              <a:rPr lang="en-US" dirty="0">
                <a:solidFill>
                  <a:schemeClr val="bg1"/>
                </a:solidFill>
                <a:latin typeface="Times New Roman" panose="02020603050405020304" pitchFamily="18" charset="0"/>
                <a:cs typeface="Times New Roman" panose="02020603050405020304" pitchFamily="18" charset="0"/>
              </a:rPr>
              <a:t>Pius X's reform, Lauds was reduced to four psalms or portions of psalms and an Old Testament canticle, putting an end to the custom of adding the last three psalms of the Psalter (148–150) at the end of Lauds every day. The number of psalms or portions of psalms is now reduced to two, together with one Old Testament canticle chosen from a wider range than before. After these there is a short reading and response and the singing or recitation of the </a:t>
            </a:r>
            <a:r>
              <a:rPr lang="en-US" i="1" dirty="0">
                <a:solidFill>
                  <a:schemeClr val="bg1"/>
                </a:solidFill>
                <a:latin typeface="Times New Roman" panose="02020603050405020304" pitchFamily="18" charset="0"/>
                <a:cs typeface="Times New Roman" panose="02020603050405020304" pitchFamily="18" charset="0"/>
              </a:rPr>
              <a:t>Benedictus</a:t>
            </a:r>
            <a:r>
              <a:rPr lang="en-US" dirty="0">
                <a:solidFill>
                  <a:schemeClr val="bg1"/>
                </a:solidFill>
                <a:latin typeface="Times New Roman" panose="02020603050405020304" pitchFamily="18" charset="0"/>
                <a:cs typeface="Times New Roman" panose="02020603050405020304" pitchFamily="18" charset="0"/>
              </a:rPr>
              <a:t>.</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Vespers has a very similar structure, differing in that Pius X assigned to it five psalms (now reduced to two psalms and a New Testament canticle) and the </a:t>
            </a:r>
            <a:r>
              <a:rPr lang="en-US" i="1" dirty="0" err="1">
                <a:solidFill>
                  <a:schemeClr val="bg1"/>
                </a:solidFill>
                <a:latin typeface="Times New Roman" panose="02020603050405020304" pitchFamily="18" charset="0"/>
                <a:cs typeface="Times New Roman" panose="02020603050405020304" pitchFamily="18" charset="0"/>
              </a:rPr>
              <a:t>Magnificat</a:t>
            </a:r>
            <a:r>
              <a:rPr lang="en-US" dirty="0">
                <a:solidFill>
                  <a:schemeClr val="bg1"/>
                </a:solidFill>
                <a:latin typeface="Times New Roman" panose="02020603050405020304" pitchFamily="18" charset="0"/>
                <a:cs typeface="Times New Roman" panose="02020603050405020304" pitchFamily="18" charset="0"/>
              </a:rPr>
              <a:t> took the place of the </a:t>
            </a:r>
            <a:r>
              <a:rPr lang="en-US" i="1" dirty="0">
                <a:solidFill>
                  <a:schemeClr val="bg1"/>
                </a:solidFill>
                <a:latin typeface="Times New Roman" panose="02020603050405020304" pitchFamily="18" charset="0"/>
                <a:cs typeface="Times New Roman" panose="02020603050405020304" pitchFamily="18" charset="0"/>
              </a:rPr>
              <a:t>Benedictus</a:t>
            </a:r>
            <a:r>
              <a:rPr lang="en-US" dirty="0">
                <a:solidFill>
                  <a:schemeClr val="bg1"/>
                </a:solidFill>
                <a:latin typeface="Times New Roman" panose="02020603050405020304" pitchFamily="18" charset="0"/>
                <a:cs typeface="Times New Roman" panose="02020603050405020304" pitchFamily="18" charset="0"/>
              </a:rPr>
              <a:t>. On some days in Pius X's arrangement, but now always, there follow </a:t>
            </a:r>
            <a:r>
              <a:rPr lang="en-US" i="1" dirty="0" err="1">
                <a:solidFill>
                  <a:schemeClr val="bg1"/>
                </a:solidFill>
                <a:latin typeface="Times New Roman" panose="02020603050405020304" pitchFamily="18" charset="0"/>
                <a:cs typeface="Times New Roman" panose="02020603050405020304" pitchFamily="18" charset="0"/>
              </a:rPr>
              <a:t>Preces</a:t>
            </a:r>
            <a:r>
              <a:rPr lang="en-US" dirty="0">
                <a:solidFill>
                  <a:schemeClr val="bg1"/>
                </a:solidFill>
                <a:latin typeface="Times New Roman" panose="02020603050405020304" pitchFamily="18" charset="0"/>
                <a:cs typeface="Times New Roman" panose="02020603050405020304" pitchFamily="18" charset="0"/>
              </a:rPr>
              <a:t> or intercessions. In the present arrangement, the Lord's Prayer is also recited before the concluding prayer.</a:t>
            </a:r>
          </a:p>
          <a:p>
            <a:pPr>
              <a:buClrTx/>
              <a:buFont typeface="Wingdings" panose="05000000000000000000" pitchFamily="2" charset="2"/>
              <a:buChar char="Ø"/>
            </a:pPr>
            <a:r>
              <a:rPr lang="en-US" dirty="0" err="1">
                <a:solidFill>
                  <a:schemeClr val="bg1"/>
                </a:solidFill>
                <a:latin typeface="Times New Roman" panose="02020603050405020304" pitchFamily="18" charset="0"/>
                <a:cs typeface="Times New Roman" panose="02020603050405020304" pitchFamily="18" charset="0"/>
              </a:rPr>
              <a:t>Terce</a:t>
            </a:r>
            <a:r>
              <a:rPr lang="en-US" dirty="0">
                <a:solidFill>
                  <a:schemeClr val="bg1"/>
                </a:solidFill>
                <a:latin typeface="Times New Roman" panose="02020603050405020304" pitchFamily="18" charset="0"/>
                <a:cs typeface="Times New Roman" panose="02020603050405020304" pitchFamily="18" charset="0"/>
              </a:rPr>
              <a:t>, Sext and None have an identical structure, each with three psalms or portions of psalms. These are followed by a short reading from Scripture, once referred to as a "little chapter" </a:t>
            </a:r>
            <a:r>
              <a:rPr lang="en-US" i="1" dirty="0">
                <a:solidFill>
                  <a:schemeClr val="bg1"/>
                </a:solidFill>
                <a:latin typeface="Times New Roman" panose="02020603050405020304" pitchFamily="18" charset="0"/>
                <a:cs typeface="Times New Roman" panose="02020603050405020304" pitchFamily="18" charset="0"/>
              </a:rPr>
              <a:t>(</a:t>
            </a:r>
            <a:r>
              <a:rPr lang="en-US" i="1" dirty="0" err="1">
                <a:solidFill>
                  <a:schemeClr val="bg1"/>
                </a:solidFill>
                <a:latin typeface="Times New Roman" panose="02020603050405020304" pitchFamily="18" charset="0"/>
                <a:cs typeface="Times New Roman" panose="02020603050405020304" pitchFamily="18" charset="0"/>
              </a:rPr>
              <a:t>capitulum</a:t>
            </a:r>
            <a:r>
              <a:rPr lang="en-US" i="1"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and by a </a:t>
            </a:r>
            <a:r>
              <a:rPr lang="en-US" dirty="0" err="1">
                <a:solidFill>
                  <a:schemeClr val="bg1"/>
                </a:solidFill>
                <a:latin typeface="Times New Roman" panose="02020603050405020304" pitchFamily="18" charset="0"/>
                <a:cs typeface="Times New Roman" panose="02020603050405020304" pitchFamily="18" charset="0"/>
              </a:rPr>
              <a:t>versicle</a:t>
            </a:r>
            <a:r>
              <a:rPr lang="en-US" dirty="0">
                <a:solidFill>
                  <a:schemeClr val="bg1"/>
                </a:solidFill>
                <a:latin typeface="Times New Roman" panose="02020603050405020304" pitchFamily="18" charset="0"/>
                <a:cs typeface="Times New Roman" panose="02020603050405020304" pitchFamily="18" charset="0"/>
              </a:rPr>
              <a:t> and response. The Lesser Litany (Kyrie and the Lord's Prayer) of Pius X's arrangement have now been omitted.</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Prime and Compline also were of similar structure, though different from </a:t>
            </a:r>
            <a:r>
              <a:rPr lang="en-US" dirty="0" err="1">
                <a:solidFill>
                  <a:schemeClr val="bg1"/>
                </a:solidFill>
                <a:latin typeface="Times New Roman" panose="02020603050405020304" pitchFamily="18" charset="0"/>
                <a:cs typeface="Times New Roman" panose="02020603050405020304" pitchFamily="18" charset="0"/>
              </a:rPr>
              <a:t>Terce</a:t>
            </a:r>
            <a:r>
              <a:rPr lang="en-US" dirty="0">
                <a:solidFill>
                  <a:schemeClr val="bg1"/>
                </a:solidFill>
                <a:latin typeface="Times New Roman" panose="02020603050405020304" pitchFamily="18" charset="0"/>
                <a:cs typeface="Times New Roman" panose="02020603050405020304" pitchFamily="18" charset="0"/>
              </a:rPr>
              <a:t>, Sext and None.</a:t>
            </a:r>
          </a:p>
        </p:txBody>
      </p:sp>
    </p:spTree>
    <p:extLst>
      <p:ext uri="{BB962C8B-B14F-4D97-AF65-F5344CB8AC3E}">
        <p14:creationId xmlns:p14="http://schemas.microsoft.com/office/powerpoint/2010/main" val="1642829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Books</a:t>
            </a:r>
          </a:p>
        </p:txBody>
      </p:sp>
      <p:sp>
        <p:nvSpPr>
          <p:cNvPr id="3" name="Content Placeholder 2"/>
          <p:cNvSpPr>
            <a:spLocks noGrp="1"/>
          </p:cNvSpPr>
          <p:nvPr>
            <p:ph idx="1"/>
          </p:nvPr>
        </p:nvSpPr>
        <p:spPr>
          <a:xfrm>
            <a:off x="0" y="381000"/>
            <a:ext cx="9144000" cy="65532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In </a:t>
            </a:r>
            <a:r>
              <a:rPr lang="en-US" dirty="0">
                <a:solidFill>
                  <a:schemeClr val="bg1"/>
                </a:solidFill>
                <a:latin typeface="Times New Roman" panose="02020603050405020304" pitchFamily="18" charset="0"/>
                <a:cs typeface="Times New Roman" panose="02020603050405020304" pitchFamily="18" charset="0"/>
              </a:rPr>
              <a:t>monasteries and cathedrals, celebration of the Liturgy of the Hours became more elaborate. Served by monks or canons, regular celebration required a Psalter for the psalms, a lectionary for the Scripture readings, other books for patristic and hagiographical readings, a </a:t>
            </a:r>
            <a:r>
              <a:rPr lang="en-US" dirty="0" err="1">
                <a:solidFill>
                  <a:schemeClr val="bg1"/>
                </a:solidFill>
                <a:latin typeface="Times New Roman" panose="02020603050405020304" pitchFamily="18" charset="0"/>
                <a:cs typeface="Times New Roman" panose="02020603050405020304" pitchFamily="18" charset="0"/>
              </a:rPr>
              <a:t>collectary</a:t>
            </a:r>
            <a:r>
              <a:rPr lang="en-US" dirty="0">
                <a:solidFill>
                  <a:schemeClr val="bg1"/>
                </a:solidFill>
                <a:latin typeface="Times New Roman" panose="02020603050405020304" pitchFamily="18" charset="0"/>
                <a:cs typeface="Times New Roman" panose="02020603050405020304" pitchFamily="18" charset="0"/>
              </a:rPr>
              <a:t> for the orations, and also books such as the antiphonary and the </a:t>
            </a:r>
            <a:r>
              <a:rPr lang="en-US" dirty="0" err="1">
                <a:solidFill>
                  <a:schemeClr val="bg1"/>
                </a:solidFill>
                <a:latin typeface="Times New Roman" panose="02020603050405020304" pitchFamily="18" charset="0"/>
                <a:cs typeface="Times New Roman" panose="02020603050405020304" pitchFamily="18" charset="0"/>
              </a:rPr>
              <a:t>responsoriary</a:t>
            </a:r>
            <a:r>
              <a:rPr lang="en-US" dirty="0">
                <a:solidFill>
                  <a:schemeClr val="bg1"/>
                </a:solidFill>
                <a:latin typeface="Times New Roman" panose="02020603050405020304" pitchFamily="18" charset="0"/>
                <a:cs typeface="Times New Roman" panose="02020603050405020304" pitchFamily="18" charset="0"/>
              </a:rPr>
              <a:t> for the various chants. These were usually of large size, to enable several monks to chant together from the same book. Smaller books called breviaries (a word that etymologically refers to a compendium or abridgment) were developed to indicate the format of the daily office and assist in identifying the texts to be chosen.</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These developed into books that gave in abbreviated form (because they omitted the chants) and in small lettering the whole of the texts, and so could be carried when travelling. Pope Innocent III made them official in the Roman Curia, and the itinerant Franciscan friars adopted the </a:t>
            </a:r>
            <a:r>
              <a:rPr lang="en-US" i="1" dirty="0" err="1">
                <a:solidFill>
                  <a:schemeClr val="bg1"/>
                </a:solidFill>
                <a:latin typeface="Times New Roman" panose="02020603050405020304" pitchFamily="18" charset="0"/>
                <a:cs typeface="Times New Roman" panose="02020603050405020304" pitchFamily="18" charset="0"/>
              </a:rPr>
              <a:t>Breviarium</a:t>
            </a:r>
            <a:r>
              <a:rPr lang="en-US" i="1" dirty="0">
                <a:solidFill>
                  <a:schemeClr val="bg1"/>
                </a:solidFill>
                <a:latin typeface="Times New Roman" panose="02020603050405020304" pitchFamily="18" charset="0"/>
                <a:cs typeface="Times New Roman" panose="02020603050405020304" pitchFamily="18" charset="0"/>
              </a:rPr>
              <a:t> Curiae</a:t>
            </a:r>
            <a:r>
              <a:rPr lang="en-US" dirty="0">
                <a:solidFill>
                  <a:schemeClr val="bg1"/>
                </a:solidFill>
                <a:latin typeface="Times New Roman" panose="02020603050405020304" pitchFamily="18" charset="0"/>
                <a:cs typeface="Times New Roman" panose="02020603050405020304" pitchFamily="18" charset="0"/>
              </a:rPr>
              <a:t> and soon spread its use throughout Europe. By the 14th century, these breviaries contained the entire text of the canonical hours. The invention of printing made it possible to produce them in great numbers</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5673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Books</a:t>
            </a:r>
          </a:p>
        </p:txBody>
      </p:sp>
      <p:sp>
        <p:nvSpPr>
          <p:cNvPr id="3" name="Content Placeholder 2"/>
          <p:cNvSpPr>
            <a:spLocks noGrp="1"/>
          </p:cNvSpPr>
          <p:nvPr>
            <p:ph idx="1"/>
          </p:nvPr>
        </p:nvSpPr>
        <p:spPr>
          <a:xfrm>
            <a:off x="0" y="381000"/>
            <a:ext cx="9144000" cy="65532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In </a:t>
            </a:r>
            <a:r>
              <a:rPr lang="en-US" dirty="0">
                <a:solidFill>
                  <a:schemeClr val="bg1"/>
                </a:solidFill>
                <a:latin typeface="Times New Roman" panose="02020603050405020304" pitchFamily="18" charset="0"/>
                <a:cs typeface="Times New Roman" panose="02020603050405020304" pitchFamily="18" charset="0"/>
              </a:rPr>
              <a:t>its final session, the Council of Trent entrusted to the Pope the revision of the breviary</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With his Apostolic Constitution </a:t>
            </a:r>
            <a:r>
              <a:rPr lang="en-US" i="1" dirty="0">
                <a:solidFill>
                  <a:schemeClr val="bg1"/>
                </a:solidFill>
                <a:latin typeface="Times New Roman" panose="02020603050405020304" pitchFamily="18" charset="0"/>
                <a:cs typeface="Times New Roman" panose="02020603050405020304" pitchFamily="18" charset="0"/>
              </a:rPr>
              <a:t>Quod a </a:t>
            </a:r>
            <a:r>
              <a:rPr lang="en-US" i="1" dirty="0" err="1">
                <a:solidFill>
                  <a:schemeClr val="bg1"/>
                </a:solidFill>
                <a:latin typeface="Times New Roman" panose="02020603050405020304" pitchFamily="18" charset="0"/>
                <a:cs typeface="Times New Roman" panose="02020603050405020304" pitchFamily="18" charset="0"/>
              </a:rPr>
              <a:t>nobis</a:t>
            </a:r>
            <a:r>
              <a:rPr lang="en-US" dirty="0">
                <a:solidFill>
                  <a:schemeClr val="bg1"/>
                </a:solidFill>
                <a:latin typeface="Times New Roman" panose="02020603050405020304" pitchFamily="18" charset="0"/>
                <a:cs typeface="Times New Roman" panose="02020603050405020304" pitchFamily="18" charset="0"/>
              </a:rPr>
              <a:t> of 9 July 1568, Pope Pius V promulgated an edition of the breviary, known as the Roman Breviary, which he imposed in the same way in which, two years later, he imposed his Roman Missal. Using language very similar to that in the bull </a:t>
            </a:r>
            <a:r>
              <a:rPr lang="en-US" i="1" dirty="0">
                <a:solidFill>
                  <a:schemeClr val="bg1"/>
                </a:solidFill>
                <a:latin typeface="Times New Roman" panose="02020603050405020304" pitchFamily="18" charset="0"/>
                <a:cs typeface="Times New Roman" panose="02020603050405020304" pitchFamily="18" charset="0"/>
                <a:hlinkClick r:id="rId2" tooltip="Quo primum"/>
              </a:rPr>
              <a:t>Quo </a:t>
            </a:r>
            <a:r>
              <a:rPr lang="en-US" i="1" dirty="0" err="1">
                <a:solidFill>
                  <a:schemeClr val="bg1"/>
                </a:solidFill>
                <a:latin typeface="Times New Roman" panose="02020603050405020304" pitchFamily="18" charset="0"/>
                <a:cs typeface="Times New Roman" panose="02020603050405020304" pitchFamily="18" charset="0"/>
                <a:hlinkClick r:id="rId2" tooltip="Quo primum"/>
              </a:rPr>
              <a:t>primum</a:t>
            </a:r>
            <a:r>
              <a:rPr lang="en-US" dirty="0">
                <a:solidFill>
                  <a:schemeClr val="bg1"/>
                </a:solidFill>
                <a:latin typeface="Times New Roman" panose="02020603050405020304" pitchFamily="18" charset="0"/>
                <a:cs typeface="Times New Roman" panose="02020603050405020304" pitchFamily="18" charset="0"/>
              </a:rPr>
              <a:t>, with which he promulgated the Missal – regarding, for instance, the perpetual force of its provisions – he made it obligatory to use the promulgated text everywhere</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He totally prohibited adding or omitting anything: "No one whosoever is permitted to alter this letter or heedlessly to venture to go contrary to this notice of Our permission, statute, ordinance, command, precept, grant, indult declaration, will decree and prohibition. Should anyone, however, presume to commit such an act, he should know that he will incur the wrath of Almighty God and of the Blessed Apostles Peter and Paul</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24601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Books</a:t>
            </a: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It </a:t>
            </a:r>
            <a:r>
              <a:rPr lang="en-US" dirty="0">
                <a:solidFill>
                  <a:schemeClr val="bg1"/>
                </a:solidFill>
                <a:latin typeface="Times New Roman" panose="02020603050405020304" pitchFamily="18" charset="0"/>
                <a:cs typeface="Times New Roman" panose="02020603050405020304" pitchFamily="18" charset="0"/>
              </a:rPr>
              <a:t>is obvious that he did not thereby intend to bind his successors. Pope Clement VIII made changes that he made obligatory on 10 May 1602, 34 years after Pius V's revision. Urban VIII made further changes, including "a profound alteration in the character of some of the hymns. Although some of them without doubt gained in literary style, nevertheless, to the regret of many, they also lost something of their old charm of simplicity and </a:t>
            </a:r>
            <a:r>
              <a:rPr lang="en-US" dirty="0" err="1">
                <a:solidFill>
                  <a:schemeClr val="bg1"/>
                </a:solidFill>
                <a:latin typeface="Times New Roman" panose="02020603050405020304" pitchFamily="18" charset="0"/>
                <a:cs typeface="Times New Roman" panose="02020603050405020304" pitchFamily="18" charset="0"/>
              </a:rPr>
              <a:t>fervour</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For the profound revision of the book by Pope Pius X see Reform of the Roman Breviary by Pope Pius X.</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Finally, a new revision was made by Pope Paul VI with his Apostolic Constitution </a:t>
            </a:r>
            <a:r>
              <a:rPr lang="en-US" i="1" dirty="0" err="1">
                <a:solidFill>
                  <a:schemeClr val="bg1"/>
                </a:solidFill>
                <a:latin typeface="Times New Roman" panose="02020603050405020304" pitchFamily="18" charset="0"/>
                <a:cs typeface="Times New Roman" panose="02020603050405020304" pitchFamily="18" charset="0"/>
              </a:rPr>
              <a:t>Laudis</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Canticum</a:t>
            </a:r>
            <a:r>
              <a:rPr lang="en-US" dirty="0">
                <a:solidFill>
                  <a:schemeClr val="bg1"/>
                </a:solidFill>
                <a:latin typeface="Times New Roman" panose="02020603050405020304" pitchFamily="18" charset="0"/>
                <a:cs typeface="Times New Roman" panose="02020603050405020304" pitchFamily="18" charset="0"/>
              </a:rPr>
              <a:t> of 1 November 1970</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Many of the complicated rubrics (or instructions) that governed recitation of the Liturgy were clarified, and the actual method of praying the office was made simpler. Prime had already been abolished by the Second Vatican Council. Of the three intermediate Hours of </a:t>
            </a:r>
            <a:r>
              <a:rPr lang="en-US" dirty="0" err="1">
                <a:solidFill>
                  <a:schemeClr val="bg1"/>
                </a:solidFill>
                <a:latin typeface="Times New Roman" panose="02020603050405020304" pitchFamily="18" charset="0"/>
                <a:cs typeface="Times New Roman" panose="02020603050405020304" pitchFamily="18" charset="0"/>
              </a:rPr>
              <a:t>Terce</a:t>
            </a:r>
            <a:r>
              <a:rPr lang="en-US" dirty="0">
                <a:solidFill>
                  <a:schemeClr val="bg1"/>
                </a:solidFill>
                <a:latin typeface="Times New Roman" panose="02020603050405020304" pitchFamily="18" charset="0"/>
                <a:cs typeface="Times New Roman" panose="02020603050405020304" pitchFamily="18" charset="0"/>
              </a:rPr>
              <a:t>, Sext and None, only one was to be of strict obligation. Recitation of the psalms and a much increased number of canticles was spread over four weeks instead of one. By a personal decision of Pope Paul VI against the majority view of the revising commission</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three imprecatory psalms (58, 83, and 109) were omitted from the psalter and some similar verses were omitted from other psalms, as indicated in the heading of each. These omissions, lamented by Joseph </a:t>
            </a:r>
            <a:r>
              <a:rPr lang="en-US" dirty="0" err="1">
                <a:solidFill>
                  <a:schemeClr val="bg1"/>
                </a:solidFill>
                <a:latin typeface="Times New Roman" panose="02020603050405020304" pitchFamily="18" charset="0"/>
                <a:cs typeface="Times New Roman" panose="02020603050405020304" pitchFamily="18" charset="0"/>
              </a:rPr>
              <a:t>Briody</a:t>
            </a:r>
            <a:r>
              <a:rPr lang="en-US" dirty="0" smtClean="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are attributed in the General Instruction of the Liturgy of the Hours </a:t>
            </a:r>
            <a:r>
              <a:rPr lang="en-US" dirty="0" smtClean="0">
                <a:solidFill>
                  <a:schemeClr val="bg1"/>
                </a:solidFill>
                <a:latin typeface="Times New Roman" panose="02020603050405020304" pitchFamily="18" charset="0"/>
                <a:cs typeface="Times New Roman" panose="02020603050405020304" pitchFamily="18" charset="0"/>
              </a:rPr>
              <a:t>to</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8400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Books</a:t>
            </a:r>
          </a:p>
        </p:txBody>
      </p:sp>
      <p:sp>
        <p:nvSpPr>
          <p:cNvPr id="3" name="Content Placeholder 2"/>
          <p:cNvSpPr>
            <a:spLocks noGrp="1"/>
          </p:cNvSpPr>
          <p:nvPr>
            <p:ph idx="1"/>
          </p:nvPr>
        </p:nvSpPr>
        <p:spPr>
          <a:xfrm>
            <a:off x="0" y="381000"/>
            <a:ext cx="9144000" cy="6553200"/>
          </a:xfrm>
        </p:spPr>
        <p:txBody>
          <a:bodyPr anchor="t">
            <a:noAutofit/>
          </a:bodyPr>
          <a:lstStyle/>
          <a:p>
            <a:pPr marL="457200" lvl="1" indent="0">
              <a:buClrTx/>
              <a:buNone/>
            </a:pPr>
            <a:r>
              <a:rPr lang="en-US" sz="2000" dirty="0">
                <a:solidFill>
                  <a:schemeClr val="bg1"/>
                </a:solidFill>
                <a:latin typeface="Times New Roman" panose="02020603050405020304" pitchFamily="18" charset="0"/>
                <a:cs typeface="Times New Roman" panose="02020603050405020304" pitchFamily="18" charset="0"/>
              </a:rPr>
              <a:t>"certain psychological difficulties, even though the imprecatory psalms </a:t>
            </a:r>
            <a:r>
              <a:rPr lang="en-US" sz="2000" dirty="0" smtClean="0">
                <a:solidFill>
                  <a:schemeClr val="bg1"/>
                </a:solidFill>
                <a:latin typeface="Times New Roman" panose="02020603050405020304" pitchFamily="18" charset="0"/>
                <a:cs typeface="Times New Roman" panose="02020603050405020304" pitchFamily="18" charset="0"/>
              </a:rPr>
              <a:t>may </a:t>
            </a:r>
            <a:r>
              <a:rPr lang="en-US" sz="2000" dirty="0">
                <a:solidFill>
                  <a:schemeClr val="bg1"/>
                </a:solidFill>
                <a:latin typeface="Times New Roman" panose="02020603050405020304" pitchFamily="18" charset="0"/>
                <a:cs typeface="Times New Roman" panose="02020603050405020304" pitchFamily="18" charset="0"/>
              </a:rPr>
              <a:t>be found quoted in the New Testament, e.g. Rev 6:10, and in no way are intended to be used as curses</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Two typical editions of the revised Liturgy of the Hours (</a:t>
            </a:r>
            <a:r>
              <a:rPr lang="en-US" i="1" dirty="0" err="1">
                <a:solidFill>
                  <a:schemeClr val="bg1"/>
                </a:solidFill>
                <a:latin typeface="Times New Roman" panose="02020603050405020304" pitchFamily="18" charset="0"/>
                <a:cs typeface="Times New Roman" panose="02020603050405020304" pitchFamily="18" charset="0"/>
              </a:rPr>
              <a:t>Liturgia</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Horarum</a:t>
            </a:r>
            <a:r>
              <a:rPr lang="en-US" dirty="0">
                <a:solidFill>
                  <a:schemeClr val="bg1"/>
                </a:solidFill>
                <a:latin typeface="Times New Roman" panose="02020603050405020304" pitchFamily="18" charset="0"/>
                <a:cs typeface="Times New Roman" panose="02020603050405020304" pitchFamily="18" charset="0"/>
              </a:rPr>
              <a:t>) according to the Roman Rite have been published by Rome. The current typical edition is the </a:t>
            </a:r>
            <a:r>
              <a:rPr lang="en-US" i="1" dirty="0" err="1">
                <a:solidFill>
                  <a:schemeClr val="bg1"/>
                </a:solidFill>
                <a:latin typeface="Times New Roman" panose="02020603050405020304" pitchFamily="18" charset="0"/>
                <a:cs typeface="Times New Roman" panose="02020603050405020304" pitchFamily="18" charset="0"/>
              </a:rPr>
              <a:t>Liturgia</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Horarum</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editio</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typica</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altera</a:t>
            </a:r>
            <a:r>
              <a:rPr lang="en-US" dirty="0">
                <a:solidFill>
                  <a:schemeClr val="bg1"/>
                </a:solidFill>
                <a:latin typeface="Times New Roman" panose="02020603050405020304" pitchFamily="18" charset="0"/>
                <a:cs typeface="Times New Roman" panose="02020603050405020304" pitchFamily="18" charset="0"/>
              </a:rPr>
              <a:t>, promulgated in 1985 (printed between 1985 and 1987, and reprinted in 2000). This uses the New Vulgate Latin Bible for the readings, psalms and canticles rather than the Clementina.</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It has changed the text of some of the readings and </a:t>
            </a:r>
            <a:r>
              <a:rPr lang="en-US" dirty="0" err="1">
                <a:solidFill>
                  <a:schemeClr val="bg1"/>
                </a:solidFill>
                <a:latin typeface="Times New Roman" panose="02020603050405020304" pitchFamily="18" charset="0"/>
                <a:cs typeface="Times New Roman" panose="02020603050405020304" pitchFamily="18" charset="0"/>
              </a:rPr>
              <a:t>responsories</a:t>
            </a:r>
            <a:r>
              <a:rPr lang="en-US" dirty="0">
                <a:solidFill>
                  <a:schemeClr val="bg1"/>
                </a:solidFill>
                <a:latin typeface="Times New Roman" panose="02020603050405020304" pitchFamily="18" charset="0"/>
                <a:cs typeface="Times New Roman" panose="02020603050405020304" pitchFamily="18" charset="0"/>
              </a:rPr>
              <a:t> in line with the New Vulgate, and it provides the </a:t>
            </a:r>
            <a:r>
              <a:rPr lang="en-US" i="1" dirty="0">
                <a:solidFill>
                  <a:schemeClr val="bg1"/>
                </a:solidFill>
                <a:latin typeface="Times New Roman" panose="02020603050405020304" pitchFamily="18" charset="0"/>
                <a:cs typeface="Times New Roman" panose="02020603050405020304" pitchFamily="18" charset="0"/>
              </a:rPr>
              <a:t>Benedictus</a:t>
            </a:r>
            <a:r>
              <a:rPr lang="en-US" dirty="0">
                <a:solidFill>
                  <a:schemeClr val="bg1"/>
                </a:solidFill>
                <a:latin typeface="Times New Roman" panose="02020603050405020304" pitchFamily="18" charset="0"/>
                <a:cs typeface="Times New Roman" panose="02020603050405020304" pitchFamily="18" charset="0"/>
              </a:rPr>
              <a:t> and </a:t>
            </a:r>
            <a:r>
              <a:rPr lang="en-US" i="1" dirty="0" err="1">
                <a:solidFill>
                  <a:schemeClr val="bg1"/>
                </a:solidFill>
                <a:latin typeface="Times New Roman" panose="02020603050405020304" pitchFamily="18" charset="0"/>
                <a:cs typeface="Times New Roman" panose="02020603050405020304" pitchFamily="18" charset="0"/>
              </a:rPr>
              <a:t>Magnificat</a:t>
            </a:r>
            <a:r>
              <a:rPr lang="en-US" dirty="0">
                <a:solidFill>
                  <a:schemeClr val="bg1"/>
                </a:solidFill>
                <a:latin typeface="Times New Roman" panose="02020603050405020304" pitchFamily="18" charset="0"/>
                <a:cs typeface="Times New Roman" panose="02020603050405020304" pitchFamily="18" charset="0"/>
              </a:rPr>
              <a:t> on each Sunday with three antiphons that reflect the three-year cycle of Gospel readings. Pope Urban VIII's lamented alterations of the hymns are undone. Verse numberings are added to the Psalms and the longer Scripture readings, while the Psalms are given both the Septuagint numbering and (in parentheses) that of the Masoretic text. New texts, taken from the </a:t>
            </a:r>
            <a:r>
              <a:rPr lang="en-US" i="1" dirty="0" err="1">
                <a:solidFill>
                  <a:schemeClr val="bg1"/>
                </a:solidFill>
                <a:latin typeface="Times New Roman" panose="02020603050405020304" pitchFamily="18" charset="0"/>
                <a:cs typeface="Times New Roman" panose="02020603050405020304" pitchFamily="18" charset="0"/>
                <a:hlinkClick r:id="rId2" tooltip="Roman Missal"/>
              </a:rPr>
              <a:t>Missale</a:t>
            </a:r>
            <a:r>
              <a:rPr lang="en-US" i="1" dirty="0">
                <a:solidFill>
                  <a:schemeClr val="bg1"/>
                </a:solidFill>
                <a:latin typeface="Times New Roman" panose="02020603050405020304" pitchFamily="18" charset="0"/>
                <a:cs typeface="Times New Roman" panose="02020603050405020304" pitchFamily="18" charset="0"/>
                <a:hlinkClick r:id="rId2" tooltip="Roman Missal"/>
              </a:rPr>
              <a:t> </a:t>
            </a:r>
            <a:r>
              <a:rPr lang="en-US" i="1" dirty="0" err="1">
                <a:solidFill>
                  <a:schemeClr val="bg1"/>
                </a:solidFill>
                <a:latin typeface="Times New Roman" panose="02020603050405020304" pitchFamily="18" charset="0"/>
                <a:cs typeface="Times New Roman" panose="02020603050405020304" pitchFamily="18" charset="0"/>
                <a:hlinkClick r:id="rId2" tooltip="Roman Missal"/>
              </a:rPr>
              <a:t>Romanum</a:t>
            </a:r>
            <a:r>
              <a:rPr lang="en-US" dirty="0">
                <a:solidFill>
                  <a:schemeClr val="bg1"/>
                </a:solidFill>
                <a:latin typeface="Times New Roman" panose="02020603050405020304" pitchFamily="18" charset="0"/>
                <a:cs typeface="Times New Roman" panose="02020603050405020304" pitchFamily="18" charset="0"/>
              </a:rPr>
              <a:t>, have been added in an appendix for solemn blessings and the penitential acts.</a:t>
            </a: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Thus far, this second Latin typical edition has only been translated in the "Liturgy of the Hours for Africa" The earlier edition has appeared in two English translations, one under the title "Liturgy of the Hours", the other as "The Divine Office".</a:t>
            </a:r>
          </a:p>
        </p:txBody>
      </p:sp>
    </p:spTree>
    <p:extLst>
      <p:ext uri="{BB962C8B-B14F-4D97-AF65-F5344CB8AC3E}">
        <p14:creationId xmlns:p14="http://schemas.microsoft.com/office/powerpoint/2010/main" val="1538044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Books</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This</a:t>
            </a:r>
            <a:r>
              <a:rPr lang="en-US" dirty="0">
                <a:solidFill>
                  <a:schemeClr val="bg1"/>
                </a:solidFill>
                <a:latin typeface="Times New Roman" panose="02020603050405020304" pitchFamily="18" charset="0"/>
                <a:cs typeface="Times New Roman" panose="02020603050405020304" pitchFamily="18" charset="0"/>
              </a:rPr>
              <a:t> </a:t>
            </a:r>
            <a:r>
              <a:rPr lang="en-US" i="1" dirty="0">
                <a:solidFill>
                  <a:schemeClr val="bg1"/>
                </a:solidFill>
                <a:latin typeface="Times New Roman" panose="02020603050405020304" pitchFamily="18" charset="0"/>
                <a:cs typeface="Times New Roman" panose="02020603050405020304" pitchFamily="18" charset="0"/>
              </a:rPr>
              <a:t>Liturgy of the Hours</a:t>
            </a:r>
            <a:r>
              <a:rPr lang="en-US"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Liturgia</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Horarum</a:t>
            </a:r>
            <a:r>
              <a:rPr lang="en-US" dirty="0">
                <a:solidFill>
                  <a:schemeClr val="bg1"/>
                </a:solidFill>
                <a:latin typeface="Times New Roman" panose="02020603050405020304" pitchFamily="18" charset="0"/>
                <a:cs typeface="Times New Roman" panose="02020603050405020304" pitchFamily="18" charset="0"/>
              </a:rPr>
              <a:t> in Latin) is published by </a:t>
            </a:r>
            <a:r>
              <a:rPr lang="en-US" i="1" dirty="0" err="1">
                <a:solidFill>
                  <a:schemeClr val="bg1"/>
                </a:solidFill>
                <a:latin typeface="Times New Roman" panose="02020603050405020304" pitchFamily="18" charset="0"/>
                <a:cs typeface="Times New Roman" panose="02020603050405020304" pitchFamily="18" charset="0"/>
                <a:hlinkClick r:id="rId2" tooltip="Libreria Editrice Vaticana"/>
              </a:rPr>
              <a:t>Libreria</a:t>
            </a:r>
            <a:r>
              <a:rPr lang="en-US" i="1" dirty="0">
                <a:solidFill>
                  <a:schemeClr val="bg1"/>
                </a:solidFill>
                <a:latin typeface="Times New Roman" panose="02020603050405020304" pitchFamily="18" charset="0"/>
                <a:cs typeface="Times New Roman" panose="02020603050405020304" pitchFamily="18" charset="0"/>
                <a:hlinkClick r:id="rId2" tooltip="Libreria Editrice Vaticana"/>
              </a:rPr>
              <a:t> </a:t>
            </a:r>
            <a:r>
              <a:rPr lang="en-US" i="1" dirty="0" err="1">
                <a:solidFill>
                  <a:schemeClr val="bg1"/>
                </a:solidFill>
                <a:latin typeface="Times New Roman" panose="02020603050405020304" pitchFamily="18" charset="0"/>
                <a:cs typeface="Times New Roman" panose="02020603050405020304" pitchFamily="18" charset="0"/>
                <a:hlinkClick r:id="rId2" tooltip="Libreria Editrice Vaticana"/>
              </a:rPr>
              <a:t>Editrice</a:t>
            </a:r>
            <a:r>
              <a:rPr lang="en-US" i="1" dirty="0">
                <a:solidFill>
                  <a:schemeClr val="bg1"/>
                </a:solidFill>
                <a:latin typeface="Times New Roman" panose="02020603050405020304" pitchFamily="18" charset="0"/>
                <a:cs typeface="Times New Roman" panose="02020603050405020304" pitchFamily="18" charset="0"/>
                <a:hlinkClick r:id="rId2" tooltip="Libreria Editrice Vaticana"/>
              </a:rPr>
              <a:t> </a:t>
            </a:r>
            <a:r>
              <a:rPr lang="en-US" i="1" dirty="0" err="1">
                <a:solidFill>
                  <a:schemeClr val="bg1"/>
                </a:solidFill>
                <a:latin typeface="Times New Roman" panose="02020603050405020304" pitchFamily="18" charset="0"/>
                <a:cs typeface="Times New Roman" panose="02020603050405020304" pitchFamily="18" charset="0"/>
                <a:hlinkClick r:id="rId2" tooltip="Libreria Editrice Vaticana"/>
              </a:rPr>
              <a:t>Vaticana</a:t>
            </a:r>
            <a:r>
              <a:rPr lang="en-US" dirty="0">
                <a:solidFill>
                  <a:schemeClr val="bg1"/>
                </a:solidFill>
                <a:latin typeface="Times New Roman" panose="02020603050405020304" pitchFamily="18" charset="0"/>
                <a:cs typeface="Times New Roman" panose="02020603050405020304" pitchFamily="18" charset="0"/>
              </a:rPr>
              <a:t> in four volumes, arranged according to the liturgical seasons of the church year.</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I: Advent Season, Christmas Season</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II: Lenten Season, Easter Season</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III: Ordinary Time, Weeks 1 to 17</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IV: Ordinary Time, Weeks 18 to </a:t>
            </a:r>
            <a:r>
              <a:rPr lang="en-US" sz="2000" dirty="0" smtClean="0">
                <a:solidFill>
                  <a:schemeClr val="bg1"/>
                </a:solidFill>
                <a:latin typeface="Times New Roman" panose="02020603050405020304" pitchFamily="18" charset="0"/>
                <a:cs typeface="Times New Roman" panose="02020603050405020304" pitchFamily="18" charset="0"/>
              </a:rPr>
              <a:t>34</a:t>
            </a:r>
          </a:p>
          <a:p>
            <a:pPr marL="457200" lvl="1" indent="0">
              <a:buClrTx/>
              <a:buNone/>
            </a:pPr>
            <a:endParaRPr lang="en-US" sz="2000"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 liturgical books for the celebration of the </a:t>
            </a:r>
            <a:r>
              <a:rPr lang="en-US" i="1" dirty="0">
                <a:solidFill>
                  <a:schemeClr val="bg1"/>
                </a:solidFill>
                <a:latin typeface="Times New Roman" panose="02020603050405020304" pitchFamily="18" charset="0"/>
                <a:cs typeface="Times New Roman" panose="02020603050405020304" pitchFamily="18" charset="0"/>
              </a:rPr>
              <a:t>Liturgy of the Hours</a:t>
            </a:r>
            <a:r>
              <a:rPr lang="en-US" dirty="0">
                <a:solidFill>
                  <a:schemeClr val="bg1"/>
                </a:solidFill>
                <a:latin typeface="Times New Roman" panose="02020603050405020304" pitchFamily="18" charset="0"/>
                <a:cs typeface="Times New Roman" panose="02020603050405020304" pitchFamily="18" charset="0"/>
              </a:rPr>
              <a:t> in Latin are those of the </a:t>
            </a:r>
            <a:r>
              <a:rPr lang="en-US" i="1" dirty="0" err="1">
                <a:solidFill>
                  <a:schemeClr val="bg1"/>
                </a:solidFill>
                <a:latin typeface="Times New Roman" panose="02020603050405020304" pitchFamily="18" charset="0"/>
                <a:cs typeface="Times New Roman" panose="02020603050405020304" pitchFamily="18" charset="0"/>
              </a:rPr>
              <a:t>editio</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typica</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altera</a:t>
            </a:r>
            <a:r>
              <a:rPr lang="en-US" dirty="0">
                <a:solidFill>
                  <a:schemeClr val="bg1"/>
                </a:solidFill>
                <a:latin typeface="Times New Roman" panose="02020603050405020304" pitchFamily="18" charset="0"/>
                <a:cs typeface="Times New Roman" panose="02020603050405020304" pitchFamily="18" charset="0"/>
              </a:rPr>
              <a:t> (second typical edition) promulgated in 1985 and re-issued by the Vatican Publishing House – </a:t>
            </a:r>
            <a:r>
              <a:rPr lang="en-US" i="1" dirty="0" err="1">
                <a:solidFill>
                  <a:schemeClr val="bg1"/>
                </a:solidFill>
                <a:latin typeface="Times New Roman" panose="02020603050405020304" pitchFamily="18" charset="0"/>
                <a:cs typeface="Times New Roman" panose="02020603050405020304" pitchFamily="18" charset="0"/>
              </a:rPr>
              <a:t>Libreria</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Editrice</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Vaticana</a:t>
            </a:r>
            <a:r>
              <a:rPr lang="en-US" i="1"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 in 2000 and 2003</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9487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smtClean="0">
                <a:solidFill>
                  <a:schemeClr val="bg1"/>
                </a:solidFill>
                <a:latin typeface="Times New Roman" panose="02020603050405020304" pitchFamily="18" charset="0"/>
                <a:cs typeface="Times New Roman" panose="02020603050405020304" pitchFamily="18" charset="0"/>
              </a:rPr>
              <a:t>Books</a:t>
            </a:r>
            <a:endParaRPr lang="en-US" sz="2400" b="1" cap="none"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chor="t">
            <a:noAutofit/>
          </a:bodyPr>
          <a:lstStyle/>
          <a:p>
            <a:pPr>
              <a:buClrTx/>
              <a:buFont typeface="Wingdings" panose="05000000000000000000" pitchFamily="2" charset="2"/>
              <a:buChar char="Ø"/>
            </a:pPr>
            <a:r>
              <a:rPr lang="en-US" dirty="0" smtClean="0">
                <a:solidFill>
                  <a:schemeClr val="bg1"/>
                </a:solidFill>
                <a:latin typeface="Times New Roman" panose="02020603050405020304" pitchFamily="18" charset="0"/>
                <a:cs typeface="Times New Roman" panose="02020603050405020304" pitchFamily="18" charset="0"/>
              </a:rPr>
              <a:t>Midwest </a:t>
            </a:r>
            <a:r>
              <a:rPr lang="en-US" dirty="0">
                <a:solidFill>
                  <a:schemeClr val="bg1"/>
                </a:solidFill>
                <a:latin typeface="Times New Roman" panose="02020603050405020304" pitchFamily="18" charset="0"/>
                <a:cs typeface="Times New Roman" panose="02020603050405020304" pitchFamily="18" charset="0"/>
              </a:rPr>
              <a:t>Theological Forum has published an edition </a:t>
            </a:r>
            <a:r>
              <a:rPr lang="en-US" i="1" dirty="0" err="1">
                <a:solidFill>
                  <a:schemeClr val="bg1"/>
                </a:solidFill>
                <a:latin typeface="Times New Roman" panose="02020603050405020304" pitchFamily="18" charset="0"/>
                <a:cs typeface="Times New Roman" panose="02020603050405020304" pitchFamily="18" charset="0"/>
              </a:rPr>
              <a:t>iuxta</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typicam</a:t>
            </a:r>
            <a:r>
              <a:rPr lang="en-US" dirty="0">
                <a:solidFill>
                  <a:schemeClr val="bg1"/>
                </a:solidFill>
                <a:latin typeface="Times New Roman" panose="02020603050405020304" pitchFamily="18" charset="0"/>
                <a:cs typeface="Times New Roman" panose="02020603050405020304" pitchFamily="18" charset="0"/>
              </a:rPr>
              <a:t> with updating of the celebration of saints. It is arranged in six volumes:</a:t>
            </a: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I: </a:t>
            </a:r>
            <a:r>
              <a:rPr lang="en-US" sz="2000" i="1" dirty="0" err="1">
                <a:solidFill>
                  <a:schemeClr val="bg1"/>
                </a:solidFill>
                <a:latin typeface="Times New Roman" panose="02020603050405020304" pitchFamily="18" charset="0"/>
                <a:cs typeface="Times New Roman" panose="02020603050405020304" pitchFamily="18" charset="0"/>
              </a:rPr>
              <a:t>Adventus</a:t>
            </a:r>
            <a:r>
              <a:rPr lang="en-US" sz="2000" i="1" dirty="0">
                <a:solidFill>
                  <a:schemeClr val="bg1"/>
                </a:solidFill>
                <a:latin typeface="Times New Roman" panose="02020603050405020304" pitchFamily="18" charset="0"/>
                <a:cs typeface="Times New Roman" panose="02020603050405020304" pitchFamily="18" charset="0"/>
              </a:rPr>
              <a:t>–</a:t>
            </a:r>
            <a:r>
              <a:rPr lang="en-US" sz="2000" i="1" dirty="0" err="1">
                <a:solidFill>
                  <a:schemeClr val="bg1"/>
                </a:solidFill>
                <a:latin typeface="Times New Roman" panose="02020603050405020304" pitchFamily="18" charset="0"/>
                <a:cs typeface="Times New Roman" panose="02020603050405020304" pitchFamily="18" charset="0"/>
              </a:rPr>
              <a:t>Nativitatis</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II: </a:t>
            </a:r>
            <a:r>
              <a:rPr lang="en-US" sz="2000" i="1" dirty="0">
                <a:solidFill>
                  <a:schemeClr val="bg1"/>
                </a:solidFill>
                <a:latin typeface="Times New Roman" panose="02020603050405020304" pitchFamily="18" charset="0"/>
                <a:cs typeface="Times New Roman" panose="02020603050405020304" pitchFamily="18" charset="0"/>
              </a:rPr>
              <a:t>Tempus </a:t>
            </a:r>
            <a:r>
              <a:rPr lang="en-US" sz="2000" i="1" dirty="0" err="1">
                <a:solidFill>
                  <a:schemeClr val="bg1"/>
                </a:solidFill>
                <a:latin typeface="Times New Roman" panose="02020603050405020304" pitchFamily="18" charset="0"/>
                <a:cs typeface="Times New Roman" panose="02020603050405020304" pitchFamily="18" charset="0"/>
              </a:rPr>
              <a:t>Quadragesimæ</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III: </a:t>
            </a:r>
            <a:r>
              <a:rPr lang="en-US" sz="2000" i="1" dirty="0">
                <a:solidFill>
                  <a:schemeClr val="bg1"/>
                </a:solidFill>
                <a:latin typeface="Times New Roman" panose="02020603050405020304" pitchFamily="18" charset="0"/>
                <a:cs typeface="Times New Roman" panose="02020603050405020304" pitchFamily="18" charset="0"/>
              </a:rPr>
              <a:t>Tempus </a:t>
            </a:r>
            <a:r>
              <a:rPr lang="en-US" sz="2000" i="1" dirty="0" err="1">
                <a:solidFill>
                  <a:schemeClr val="bg1"/>
                </a:solidFill>
                <a:latin typeface="Times New Roman" panose="02020603050405020304" pitchFamily="18" charset="0"/>
                <a:cs typeface="Times New Roman" panose="02020603050405020304" pitchFamily="18" charset="0"/>
              </a:rPr>
              <a:t>paschale</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IV: </a:t>
            </a:r>
            <a:r>
              <a:rPr lang="en-US" sz="2000" i="1" dirty="0">
                <a:solidFill>
                  <a:schemeClr val="bg1"/>
                </a:solidFill>
                <a:latin typeface="Times New Roman" panose="02020603050405020304" pitchFamily="18" charset="0"/>
                <a:cs typeface="Times New Roman" panose="02020603050405020304" pitchFamily="18" charset="0"/>
              </a:rPr>
              <a:t>Tempus per annum I–XIV</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V: </a:t>
            </a:r>
            <a:r>
              <a:rPr lang="en-US" sz="2000" i="1" dirty="0">
                <a:solidFill>
                  <a:schemeClr val="bg1"/>
                </a:solidFill>
                <a:latin typeface="Times New Roman" panose="02020603050405020304" pitchFamily="18" charset="0"/>
                <a:cs typeface="Times New Roman" panose="02020603050405020304" pitchFamily="18" charset="0"/>
              </a:rPr>
              <a:t>Tempus per annum XII–XXIV</a:t>
            </a:r>
            <a:endParaRPr lang="en-US" sz="2000" dirty="0">
              <a:solidFill>
                <a:schemeClr val="bg1"/>
              </a:solidFill>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Volume VI: </a:t>
            </a:r>
            <a:r>
              <a:rPr lang="en-US" sz="2000" i="1" dirty="0">
                <a:solidFill>
                  <a:schemeClr val="bg1"/>
                </a:solidFill>
                <a:latin typeface="Times New Roman" panose="02020603050405020304" pitchFamily="18" charset="0"/>
                <a:cs typeface="Times New Roman" panose="02020603050405020304" pitchFamily="18" charset="0"/>
              </a:rPr>
              <a:t>Tempus per annum </a:t>
            </a:r>
            <a:r>
              <a:rPr lang="en-US" sz="2000" i="1" dirty="0" smtClean="0">
                <a:solidFill>
                  <a:schemeClr val="bg1"/>
                </a:solidFill>
                <a:latin typeface="Times New Roman" panose="02020603050405020304" pitchFamily="18" charset="0"/>
                <a:cs typeface="Times New Roman" panose="02020603050405020304" pitchFamily="18" charset="0"/>
              </a:rPr>
              <a:t>XXI–XXXIV</a:t>
            </a:r>
          </a:p>
          <a:p>
            <a:pPr marL="457200" lvl="1" indent="0">
              <a:buClrTx/>
              <a:buNone/>
            </a:pPr>
            <a:endParaRPr lang="en-US" sz="2000" dirty="0">
              <a:solidFill>
                <a:schemeClr val="bg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Although most priests and other clerics in the Latin Church now use the Roman breviary, some (such as those in the Priestly Fraternity of Saint Peter or similar societies) continue to use the breviary as revised by Pope Pius X, the latest edition of which was issued under Pope John XXIII. The </a:t>
            </a:r>
            <a:r>
              <a:rPr lang="en-US" i="1" dirty="0" err="1">
                <a:solidFill>
                  <a:schemeClr val="bg1"/>
                </a:solidFill>
                <a:latin typeface="Times New Roman" panose="02020603050405020304" pitchFamily="18" charset="0"/>
                <a:cs typeface="Times New Roman" panose="02020603050405020304" pitchFamily="18" charset="0"/>
              </a:rPr>
              <a:t>motu</a:t>
            </a:r>
            <a:r>
              <a:rPr lang="en-US" i="1" dirty="0">
                <a:solidFill>
                  <a:schemeClr val="bg1"/>
                </a:solidFill>
                <a:latin typeface="Times New Roman" panose="02020603050405020304" pitchFamily="18" charset="0"/>
                <a:cs typeface="Times New Roman" panose="02020603050405020304" pitchFamily="18" charset="0"/>
              </a:rPr>
              <a:t> </a:t>
            </a:r>
            <a:r>
              <a:rPr lang="en-US" i="1" dirty="0" err="1">
                <a:solidFill>
                  <a:schemeClr val="bg1"/>
                </a:solidFill>
                <a:latin typeface="Times New Roman" panose="02020603050405020304" pitchFamily="18" charset="0"/>
                <a:cs typeface="Times New Roman" panose="02020603050405020304" pitchFamily="18" charset="0"/>
              </a:rPr>
              <a:t>proprio</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hlinkClick r:id="rId2" tooltip="Summorum Pontificum"/>
              </a:rPr>
              <a:t>Summorum</a:t>
            </a:r>
            <a:r>
              <a:rPr lang="en-US" dirty="0">
                <a:solidFill>
                  <a:schemeClr val="bg1"/>
                </a:solidFill>
                <a:latin typeface="Times New Roman" panose="02020603050405020304" pitchFamily="18" charset="0"/>
                <a:cs typeface="Times New Roman" panose="02020603050405020304" pitchFamily="18" charset="0"/>
                <a:hlinkClick r:id="rId2" tooltip="Summorum Pontificum"/>
              </a:rPr>
              <a:t> </a:t>
            </a:r>
            <a:r>
              <a:rPr lang="en-US" dirty="0" err="1">
                <a:solidFill>
                  <a:schemeClr val="bg1"/>
                </a:solidFill>
                <a:latin typeface="Times New Roman" panose="02020603050405020304" pitchFamily="18" charset="0"/>
                <a:cs typeface="Times New Roman" panose="02020603050405020304" pitchFamily="18" charset="0"/>
                <a:hlinkClick r:id="rId2" tooltip="Summorum Pontificum"/>
              </a:rPr>
              <a:t>Pontificum</a:t>
            </a:r>
            <a:r>
              <a:rPr lang="en-US" dirty="0">
                <a:solidFill>
                  <a:schemeClr val="bg1"/>
                </a:solidFill>
                <a:latin typeface="Times New Roman" panose="02020603050405020304" pitchFamily="18" charset="0"/>
                <a:cs typeface="Times New Roman" panose="02020603050405020304" pitchFamily="18" charset="0"/>
              </a:rPr>
              <a:t> in 2007 authorized every Latin Church cleric to use this edition to fulfill his canonical obligation to pray the Divine Office. An English/Latin parallel edition was published by </a:t>
            </a:r>
            <a:r>
              <a:rPr lang="en-US" dirty="0" err="1">
                <a:solidFill>
                  <a:schemeClr val="bg1"/>
                </a:solidFill>
                <a:latin typeface="Times New Roman" panose="02020603050405020304" pitchFamily="18" charset="0"/>
                <a:cs typeface="Times New Roman" panose="02020603050405020304" pitchFamily="18" charset="0"/>
              </a:rPr>
              <a:t>Baronius</a:t>
            </a:r>
            <a:r>
              <a:rPr lang="en-US" dirty="0">
                <a:solidFill>
                  <a:schemeClr val="bg1"/>
                </a:solidFill>
                <a:latin typeface="Times New Roman" panose="02020603050405020304" pitchFamily="18" charset="0"/>
                <a:cs typeface="Times New Roman" panose="02020603050405020304" pitchFamily="18" charset="0"/>
              </a:rPr>
              <a:t> Press in April 2012</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323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What is Divine Office?</a:t>
            </a:r>
          </a:p>
        </p:txBody>
      </p:sp>
      <p:sp>
        <p:nvSpPr>
          <p:cNvPr id="3" name="Content Placeholder 2"/>
          <p:cNvSpPr>
            <a:spLocks noGrp="1"/>
          </p:cNvSpPr>
          <p:nvPr>
            <p:ph idx="1"/>
          </p:nvPr>
        </p:nvSpPr>
        <p:spPr>
          <a:xfrm>
            <a:off x="0" y="381000"/>
            <a:ext cx="9144000" cy="6477000"/>
          </a:xfrm>
        </p:spPr>
        <p:txBody>
          <a:bodyPr anchor="t">
            <a:normAutofit/>
          </a:bodyPr>
          <a:lstStyle/>
          <a:p>
            <a:pPr marL="0" indent="0">
              <a:buNone/>
            </a:pPr>
            <a:r>
              <a:rPr lang="en-US" dirty="0" smtClean="0"/>
              <a:t>“</a:t>
            </a:r>
            <a:r>
              <a:rPr lang="en-US" dirty="0">
                <a:solidFill>
                  <a:schemeClr val="bg1"/>
                </a:solidFill>
                <a:latin typeface="Times New Roman" panose="02020603050405020304" pitchFamily="18" charset="0"/>
                <a:cs typeface="Times New Roman" panose="02020603050405020304" pitchFamily="18" charset="0"/>
              </a:rPr>
              <a:t>From ancient times the Church has had the custom of celebrating each day the liturgy of the hours. In this way the Church fulfills the Lord’s precept to pray without ceasing, at once offering its praise to God the Father and interceding for the salvation of the world</a:t>
            </a:r>
            <a:r>
              <a:rPr lang="en-US" dirty="0" smtClean="0">
                <a:solidFill>
                  <a:schemeClr val="bg1"/>
                </a:solidFill>
                <a:latin typeface="Times New Roman" panose="02020603050405020304" pitchFamily="18" charset="0"/>
                <a:cs typeface="Times New Roman" panose="02020603050405020304" pitchFamily="18" charset="0"/>
              </a:rPr>
              <a:t>.”</a:t>
            </a:r>
          </a:p>
          <a:p>
            <a:pPr marL="0" indent="0" algn="r">
              <a:buNone/>
            </a:pP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Office of the Sacred Congregation for Divine </a:t>
            </a:r>
            <a:r>
              <a:rPr lang="en-US" dirty="0" smtClean="0">
                <a:solidFill>
                  <a:schemeClr val="bg1"/>
                </a:solidFill>
                <a:latin typeface="Times New Roman" panose="02020603050405020304" pitchFamily="18" charset="0"/>
                <a:cs typeface="Times New Roman" panose="02020603050405020304" pitchFamily="18" charset="0"/>
              </a:rPr>
              <a:t>Worship</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1389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So what is the Liturgy of the Hours?</a:t>
            </a:r>
          </a:p>
        </p:txBody>
      </p:sp>
      <p:sp>
        <p:nvSpPr>
          <p:cNvPr id="3" name="Content Placeholder 2"/>
          <p:cNvSpPr>
            <a:spLocks noGrp="1"/>
          </p:cNvSpPr>
          <p:nvPr>
            <p:ph idx="1"/>
          </p:nvPr>
        </p:nvSpPr>
        <p:spPr>
          <a:xfrm>
            <a:off x="0" y="381000"/>
            <a:ext cx="9144000" cy="6477000"/>
          </a:xfrm>
        </p:spPr>
        <p:txBody>
          <a:bodyPr anchor="t">
            <a:noAutofit/>
          </a:bodyPr>
          <a:lstStyle/>
          <a:p>
            <a:pPr marL="0" indent="0">
              <a:buNone/>
            </a:pPr>
            <a:r>
              <a:rPr lang="en-US" dirty="0">
                <a:solidFill>
                  <a:schemeClr val="bg1"/>
                </a:solidFill>
                <a:latin typeface="Times New Roman" panose="02020603050405020304" pitchFamily="18" charset="0"/>
                <a:cs typeface="Times New Roman" panose="02020603050405020304" pitchFamily="18" charset="0"/>
              </a:rPr>
              <a:t>The Liturgy of the Hours is the prayer of the whole People of God. In it, Christ himself “continues his priestly work through his Church.” His members participate according to their own place in the Church and the circumstances of their lives. The laity, too, are encouraged to recite the divine office either with the priests, among themselves, or individually</a:t>
            </a:r>
            <a:r>
              <a:rPr lang="en-US" dirty="0" smtClean="0">
                <a:solidFill>
                  <a:schemeClr val="bg1"/>
                </a:solidFill>
                <a:latin typeface="Times New Roman" panose="02020603050405020304" pitchFamily="18" charset="0"/>
                <a:cs typeface="Times New Roman" panose="02020603050405020304" pitchFamily="18" charset="0"/>
              </a:rPr>
              <a:t>.</a:t>
            </a:r>
          </a:p>
          <a:p>
            <a:pPr marL="0" indent="0">
              <a:buNone/>
            </a:pPr>
            <a:endParaRPr lang="en-US"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celebration of the Liturgy of the Hours demands not only harmonizing the voice with the praying heart, but also a deeper “understanding of the liturgy and of the Bible, especially of the Psalms</a:t>
            </a:r>
            <a:r>
              <a:rPr lang="en-US" dirty="0" smtClean="0">
                <a:solidFill>
                  <a:schemeClr val="bg1"/>
                </a:solidFill>
                <a:latin typeface="Times New Roman" panose="02020603050405020304" pitchFamily="18" charset="0"/>
                <a:cs typeface="Times New Roman" panose="02020603050405020304" pitchFamily="18" charset="0"/>
              </a:rPr>
              <a:t>.”</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hymns and litanies of the Liturgy of the Hours integrate the prayer of the psalms into the age of the Church, expressing the symbolism of the time of day, the liturgical season, or the feast being celebrated. Moreover, the reading from the Word of God at each Hour with the subsequent responses or </a:t>
            </a:r>
            <a:r>
              <a:rPr lang="en-US" dirty="0" err="1">
                <a:solidFill>
                  <a:schemeClr val="bg1"/>
                </a:solidFill>
                <a:latin typeface="Times New Roman" panose="02020603050405020304" pitchFamily="18" charset="0"/>
                <a:cs typeface="Times New Roman" panose="02020603050405020304" pitchFamily="18" charset="0"/>
              </a:rPr>
              <a:t>troparia</a:t>
            </a:r>
            <a:r>
              <a:rPr lang="en-US" dirty="0">
                <a:solidFill>
                  <a:schemeClr val="bg1"/>
                </a:solidFill>
                <a:latin typeface="Times New Roman" panose="02020603050405020304" pitchFamily="18" charset="0"/>
                <a:cs typeface="Times New Roman" panose="02020603050405020304" pitchFamily="18" charset="0"/>
              </a:rPr>
              <a:t> and readings from the Fathers and spiritual masters at certain Hours, reveal the deeper meanings of the mystery being celebrated, assist in understanding the psalms, and help one prepare for silent prayer. The </a:t>
            </a:r>
            <a:r>
              <a:rPr lang="en-US" dirty="0" err="1">
                <a:solidFill>
                  <a:schemeClr val="bg1"/>
                </a:solidFill>
                <a:latin typeface="Times New Roman" panose="02020603050405020304" pitchFamily="18" charset="0"/>
                <a:cs typeface="Times New Roman" panose="02020603050405020304" pitchFamily="18" charset="0"/>
              </a:rPr>
              <a:t>lectio</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divina</a:t>
            </a:r>
            <a:r>
              <a:rPr lang="en-US" dirty="0">
                <a:solidFill>
                  <a:schemeClr val="bg1"/>
                </a:solidFill>
                <a:latin typeface="Times New Roman" panose="02020603050405020304" pitchFamily="18" charset="0"/>
                <a:cs typeface="Times New Roman" panose="02020603050405020304" pitchFamily="18" charset="0"/>
              </a:rPr>
              <a:t>, where the Word of God is so read and meditated that it becomes prayer, is thus rooted in the liturgical celebration</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1733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So what is the Liturgy of the Hours?</a:t>
            </a:r>
          </a:p>
        </p:txBody>
      </p:sp>
      <p:sp>
        <p:nvSpPr>
          <p:cNvPr id="3" name="Content Placeholder 2"/>
          <p:cNvSpPr>
            <a:spLocks noGrp="1"/>
          </p:cNvSpPr>
          <p:nvPr>
            <p:ph idx="1"/>
          </p:nvPr>
        </p:nvSpPr>
        <p:spPr>
          <a:xfrm>
            <a:off x="0" y="381000"/>
            <a:ext cx="9144000" cy="6477000"/>
          </a:xfrm>
        </p:spPr>
        <p:txBody>
          <a:bodyPr anchor="t">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The </a:t>
            </a:r>
            <a:r>
              <a:rPr lang="en-US" dirty="0">
                <a:solidFill>
                  <a:schemeClr val="bg1"/>
                </a:solidFill>
                <a:latin typeface="Times New Roman" panose="02020603050405020304" pitchFamily="18" charset="0"/>
                <a:cs typeface="Times New Roman" panose="02020603050405020304" pitchFamily="18" charset="0"/>
              </a:rPr>
              <a:t>Liturgy of the Hours, which is like an extension of the Eucharistic celebration, does not exclude but rather (in a complementary way) calls forth the various devotions of the People of God, especially adoration and worship of the Blessed Sacrament.</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rPr>
              <a:t>The worship “in Spirit and in truth” of the New Covenant is not tied exclusively to any one place. The whole earth is sacred and entrusted to the children of men. What matters above all is that, when the faithful assemble in the same place, they are the “living stones,” gathered to be “built into a spiritual house.” The Body of the risen Christ is the spiritual temple from which the source of living water emanates. Incorporated into Christ by the Holy Spirit, “we are the temple of the living God</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5326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chor="t">
            <a:norm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Catechism of the Catholic Church</a:t>
            </a:r>
            <a:r>
              <a:rPr lang="en-US" sz="2400" b="1" dirty="0">
                <a:solidFill>
                  <a:schemeClr val="bg1"/>
                </a:solidFill>
                <a:latin typeface="Times New Roman" panose="02020603050405020304" pitchFamily="18" charset="0"/>
                <a:cs typeface="Times New Roman" panose="02020603050405020304" pitchFamily="18" charset="0"/>
              </a:rPr>
              <a:t/>
            </a:r>
            <a:br>
              <a:rPr lang="en-US" sz="2400" b="1" dirty="0">
                <a:solidFill>
                  <a:schemeClr val="bg1"/>
                </a:solidFill>
                <a:latin typeface="Times New Roman" panose="02020603050405020304" pitchFamily="18" charset="0"/>
                <a:cs typeface="Times New Roman" panose="02020603050405020304" pitchFamily="18" charset="0"/>
              </a:rPr>
            </a:br>
            <a:r>
              <a:rPr lang="en-US" sz="1800" dirty="0" smtClean="0">
                <a:solidFill>
                  <a:schemeClr val="bg1"/>
                </a:solidFill>
                <a:latin typeface="Times New Roman" panose="02020603050405020304" pitchFamily="18" charset="0"/>
                <a:cs typeface="Times New Roman" panose="02020603050405020304" pitchFamily="18" charset="0"/>
              </a:rPr>
              <a:t>CCC</a:t>
            </a:r>
            <a:r>
              <a:rPr lang="en-US" sz="1800" dirty="0">
                <a:solidFill>
                  <a:schemeClr val="bg1"/>
                </a:solidFill>
                <a:latin typeface="Times New Roman" panose="02020603050405020304" pitchFamily="18" charset="0"/>
                <a:cs typeface="Times New Roman" panose="02020603050405020304" pitchFamily="18" charset="0"/>
              </a:rPr>
              <a:t>: 1174-1178, 1196</a:t>
            </a:r>
            <a:endParaRPr lang="en-US" sz="1800" dirty="0">
              <a:solidFill>
                <a:schemeClr val="bg1"/>
              </a:solidFill>
            </a:endParaRPr>
          </a:p>
        </p:txBody>
      </p:sp>
      <p:sp>
        <p:nvSpPr>
          <p:cNvPr id="3" name="Content Placeholder 2"/>
          <p:cNvSpPr>
            <a:spLocks noGrp="1"/>
          </p:cNvSpPr>
          <p:nvPr>
            <p:ph idx="1"/>
          </p:nvPr>
        </p:nvSpPr>
        <p:spPr>
          <a:xfrm>
            <a:off x="0" y="762000"/>
            <a:ext cx="9144000" cy="6095999"/>
          </a:xfrm>
        </p:spPr>
        <p:txBody>
          <a:bodyPr anchor="t">
            <a:noAutofit/>
          </a:bodyPr>
          <a:lstStyle/>
          <a:p>
            <a:pPr marL="0" indent="0">
              <a:buNone/>
            </a:pPr>
            <a:r>
              <a:rPr lang="en-US" b="1" dirty="0">
                <a:solidFill>
                  <a:schemeClr val="bg1"/>
                </a:solidFill>
                <a:latin typeface="Times New Roman" panose="02020603050405020304" pitchFamily="18" charset="0"/>
                <a:cs typeface="Times New Roman" panose="02020603050405020304" pitchFamily="18" charset="0"/>
              </a:rPr>
              <a:t>CCC 1174</a:t>
            </a:r>
            <a:r>
              <a:rPr lang="en-US" dirty="0">
                <a:solidFill>
                  <a:schemeClr val="bg1"/>
                </a:solidFill>
                <a:latin typeface="Times New Roman" panose="02020603050405020304" pitchFamily="18" charset="0"/>
                <a:cs typeface="Times New Roman" panose="02020603050405020304" pitchFamily="18" charset="0"/>
              </a:rPr>
              <a:t>	The mystery of Christ, his Incarnation and Passover, which we celebrate in the Eucharist especially at the Sunday assembly, permeates and transfigures the time of each day, through the celebration of the Liturgy of the Hours, "the divine office</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This celebration, faithful to the apostolic exhortations to "pray constantly," is "so devised that the whole course of the day and night is made holy by the praise of God</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In this "public prayer of the Church</a:t>
            </a:r>
            <a:r>
              <a:rPr lang="en-US" dirty="0" smtClean="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The faithful (clergy, religious, and lay people) exercise the royal priesthood of the baptized. Celebrated in "the form approved" by the Church, the Liturgy of the Hours "is truly the voice of the Bride herself addressed to her Bridegroom. It is the very prayer which Christ himself together with his Body addresses to the Father</a:t>
            </a:r>
            <a:r>
              <a:rPr lang="en-US" dirty="0" smtClean="0">
                <a:solidFill>
                  <a:schemeClr val="bg1"/>
                </a:solidFill>
                <a:latin typeface="Times New Roman" panose="02020603050405020304" pitchFamily="18" charset="0"/>
                <a:cs typeface="Times New Roman" panose="02020603050405020304" pitchFamily="18" charset="0"/>
              </a:rPr>
              <a:t>.</a:t>
            </a:r>
          </a:p>
          <a:p>
            <a:pPr marL="0" indent="0">
              <a:buNone/>
            </a:pPr>
            <a:endParaRPr lang="en-US" dirty="0">
              <a:solidFill>
                <a:schemeClr val="bg1"/>
              </a:solidFill>
            </a:endParaRPr>
          </a:p>
        </p:txBody>
      </p:sp>
    </p:spTree>
    <p:extLst>
      <p:ext uri="{BB962C8B-B14F-4D97-AF65-F5344CB8AC3E}">
        <p14:creationId xmlns:p14="http://schemas.microsoft.com/office/powerpoint/2010/main" val="9322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chor="t">
            <a:normAutofit/>
          </a:bodyPr>
          <a:lstStyle/>
          <a:p>
            <a:pPr algn="ctr"/>
            <a:r>
              <a:rPr lang="en-US" sz="2400" b="1" cap="none" dirty="0">
                <a:solidFill>
                  <a:schemeClr val="bg1"/>
                </a:solidFill>
                <a:latin typeface="Times New Roman" panose="02020603050405020304" pitchFamily="18" charset="0"/>
                <a:cs typeface="Times New Roman" panose="02020603050405020304" pitchFamily="18" charset="0"/>
              </a:rPr>
              <a:t>Catechism of the Catholic Church</a:t>
            </a:r>
            <a:r>
              <a:rPr lang="en-US" sz="2400" b="1" dirty="0">
                <a:solidFill>
                  <a:schemeClr val="bg1"/>
                </a:solidFill>
                <a:latin typeface="Times New Roman" panose="02020603050405020304" pitchFamily="18" charset="0"/>
                <a:cs typeface="Times New Roman" panose="02020603050405020304" pitchFamily="18" charset="0"/>
              </a:rPr>
              <a:t/>
            </a:r>
            <a:br>
              <a:rPr lang="en-US" sz="2400" b="1" dirty="0">
                <a:solidFill>
                  <a:schemeClr val="bg1"/>
                </a:solidFill>
                <a:latin typeface="Times New Roman" panose="02020603050405020304" pitchFamily="18" charset="0"/>
                <a:cs typeface="Times New Roman" panose="02020603050405020304" pitchFamily="18" charset="0"/>
              </a:rPr>
            </a:br>
            <a:r>
              <a:rPr lang="en-US" sz="1800" dirty="0" smtClean="0">
                <a:solidFill>
                  <a:schemeClr val="bg1"/>
                </a:solidFill>
                <a:latin typeface="Times New Roman" panose="02020603050405020304" pitchFamily="18" charset="0"/>
                <a:cs typeface="Times New Roman" panose="02020603050405020304" pitchFamily="18" charset="0"/>
              </a:rPr>
              <a:t>CCC</a:t>
            </a:r>
            <a:r>
              <a:rPr lang="en-US" sz="1800" dirty="0">
                <a:solidFill>
                  <a:schemeClr val="bg1"/>
                </a:solidFill>
                <a:latin typeface="Times New Roman" panose="02020603050405020304" pitchFamily="18" charset="0"/>
                <a:cs typeface="Times New Roman" panose="02020603050405020304" pitchFamily="18" charset="0"/>
              </a:rPr>
              <a:t>: 1174-1178, 1196</a:t>
            </a:r>
            <a:endParaRPr lang="en-US" sz="1800" dirty="0">
              <a:solidFill>
                <a:schemeClr val="bg1"/>
              </a:solidFill>
            </a:endParaRPr>
          </a:p>
        </p:txBody>
      </p:sp>
      <p:sp>
        <p:nvSpPr>
          <p:cNvPr id="3" name="Content Placeholder 2"/>
          <p:cNvSpPr>
            <a:spLocks noGrp="1"/>
          </p:cNvSpPr>
          <p:nvPr>
            <p:ph idx="1"/>
          </p:nvPr>
        </p:nvSpPr>
        <p:spPr>
          <a:xfrm>
            <a:off x="0" y="762000"/>
            <a:ext cx="9144000" cy="6095999"/>
          </a:xfrm>
        </p:spPr>
        <p:txBody>
          <a:bodyPr anchor="t">
            <a:noAutofit/>
          </a:bodyPr>
          <a:lstStyle/>
          <a:p>
            <a:pPr marL="0" indent="0">
              <a:buNone/>
            </a:pPr>
            <a:r>
              <a:rPr lang="en-US" sz="2000" b="1" dirty="0" smtClean="0">
                <a:solidFill>
                  <a:schemeClr val="bg1"/>
                </a:solidFill>
                <a:latin typeface="Times New Roman" panose="02020603050405020304" pitchFamily="18" charset="0"/>
                <a:cs typeface="Times New Roman" panose="02020603050405020304" pitchFamily="18" charset="0"/>
              </a:rPr>
              <a:t>CCC 1175</a:t>
            </a:r>
            <a:r>
              <a:rPr lang="en-US" sz="2000" dirty="0" smtClean="0">
                <a:solidFill>
                  <a:schemeClr val="bg1"/>
                </a:solidFill>
                <a:latin typeface="Times New Roman" panose="02020603050405020304" pitchFamily="18" charset="0"/>
                <a:cs typeface="Times New Roman" panose="02020603050405020304" pitchFamily="18" charset="0"/>
              </a:rPr>
              <a:t>	The </a:t>
            </a:r>
            <a:r>
              <a:rPr lang="en-US" sz="2000" dirty="0">
                <a:solidFill>
                  <a:schemeClr val="bg1"/>
                </a:solidFill>
                <a:latin typeface="Times New Roman" panose="02020603050405020304" pitchFamily="18" charset="0"/>
                <a:cs typeface="Times New Roman" panose="02020603050405020304" pitchFamily="18" charset="0"/>
              </a:rPr>
              <a:t>Liturgy of the Hours is intended to become the prayer of the whole People of God. In it Christ himself "continues his priestly work through his Church</a:t>
            </a:r>
            <a:r>
              <a:rPr lang="en-US" sz="2000" dirty="0" smtClean="0">
                <a:solidFill>
                  <a:schemeClr val="bg1"/>
                </a:solidFill>
                <a:latin typeface="Times New Roman" panose="02020603050405020304" pitchFamily="18" charset="0"/>
                <a:cs typeface="Times New Roman" panose="02020603050405020304" pitchFamily="18" charset="0"/>
              </a:rPr>
              <a:t>.“</a:t>
            </a:r>
            <a:r>
              <a:rPr lang="en-US" baseline="30000" dirty="0" smtClean="0">
                <a:solidFill>
                  <a:schemeClr val="bg1"/>
                </a:solidFill>
                <a:latin typeface="Times New Roman" panose="02020603050405020304" pitchFamily="18" charset="0"/>
                <a:cs typeface="Times New Roman" panose="02020603050405020304" pitchFamily="18" charset="0"/>
              </a:rPr>
              <a:t> </a:t>
            </a:r>
            <a:r>
              <a:rPr lang="en-US" sz="2000" dirty="0" smtClean="0">
                <a:solidFill>
                  <a:schemeClr val="bg1"/>
                </a:solidFill>
                <a:latin typeface="Times New Roman" panose="02020603050405020304" pitchFamily="18" charset="0"/>
                <a:cs typeface="Times New Roman" panose="02020603050405020304" pitchFamily="18" charset="0"/>
              </a:rPr>
              <a:t>His </a:t>
            </a:r>
            <a:r>
              <a:rPr lang="en-US" sz="2000" dirty="0">
                <a:solidFill>
                  <a:schemeClr val="bg1"/>
                </a:solidFill>
                <a:latin typeface="Times New Roman" panose="02020603050405020304" pitchFamily="18" charset="0"/>
                <a:cs typeface="Times New Roman" panose="02020603050405020304" pitchFamily="18" charset="0"/>
              </a:rPr>
              <a:t>members participate according to their own place in the Church and the circumstances of their lives: priests devoted to the pastoral ministry, because they are called to remain diligent in prayer and the service of the word; religious, by the charism of their consecrated lives; all the faithful as much as possible: </a:t>
            </a:r>
          </a:p>
          <a:p>
            <a:pPr marL="0" indent="0">
              <a:buNone/>
            </a:pPr>
            <a:r>
              <a:rPr lang="en-US" sz="2000" dirty="0" smtClean="0">
                <a:solidFill>
                  <a:schemeClr val="bg1"/>
                </a:solidFill>
                <a:latin typeface="Times New Roman" panose="02020603050405020304" pitchFamily="18" charset="0"/>
                <a:cs typeface="Times New Roman" panose="02020603050405020304" pitchFamily="18" charset="0"/>
              </a:rPr>
              <a:t>"</a:t>
            </a:r>
            <a:r>
              <a:rPr lang="en-US" sz="2000" dirty="0">
                <a:solidFill>
                  <a:schemeClr val="bg1"/>
                </a:solidFill>
                <a:latin typeface="Times New Roman" panose="02020603050405020304" pitchFamily="18" charset="0"/>
                <a:cs typeface="Times New Roman" panose="02020603050405020304" pitchFamily="18" charset="0"/>
              </a:rPr>
              <a:t>Pastors of souls should see to it that the principal hours, especially Vespers, are celebrated in common in church on Sundays and on the more solemn feasts. the laity, too, are encouraged to recite the divine office, either with the priests, or among themselves, or even individually</a:t>
            </a:r>
            <a:r>
              <a:rPr lang="en-US" sz="2000" dirty="0" smtClean="0">
                <a:solidFill>
                  <a:schemeClr val="bg1"/>
                </a:solidFill>
                <a:latin typeface="Times New Roman" panose="02020603050405020304" pitchFamily="18" charset="0"/>
                <a:cs typeface="Times New Roman" panose="02020603050405020304" pitchFamily="18" charset="0"/>
              </a:rPr>
              <a:t>.“</a:t>
            </a:r>
          </a:p>
          <a:p>
            <a:pPr marL="0" indent="0">
              <a:buNone/>
            </a:pPr>
            <a:endParaRPr lang="en-US" b="1"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CCC </a:t>
            </a:r>
            <a:r>
              <a:rPr lang="en-US" b="1" dirty="0">
                <a:solidFill>
                  <a:schemeClr val="bg1"/>
                </a:solidFill>
                <a:latin typeface="Times New Roman" panose="02020603050405020304" pitchFamily="18" charset="0"/>
                <a:cs typeface="Times New Roman" panose="02020603050405020304" pitchFamily="18" charset="0"/>
              </a:rPr>
              <a:t>1176	</a:t>
            </a:r>
            <a:r>
              <a:rPr lang="en-US" dirty="0">
                <a:solidFill>
                  <a:schemeClr val="bg1"/>
                </a:solidFill>
                <a:latin typeface="Times New Roman" panose="02020603050405020304" pitchFamily="18" charset="0"/>
                <a:cs typeface="Times New Roman" panose="02020603050405020304" pitchFamily="18" charset="0"/>
              </a:rPr>
              <a:t>The celebration of the Liturgy of the Hours demands not only harmonizing the voice with the praying heart, but also a deeper "understanding of the liturgy and of the Bible, especially of the Psalms</a:t>
            </a:r>
            <a:r>
              <a:rPr lang="en-US" dirty="0" smtClean="0">
                <a:solidFill>
                  <a:schemeClr val="bg1"/>
                </a:solidFill>
                <a:latin typeface="Times New Roman" panose="02020603050405020304" pitchFamily="18" charset="0"/>
                <a:cs typeface="Times New Roman" panose="02020603050405020304" pitchFamily="18" charset="0"/>
              </a:rPr>
              <a:t>."</a:t>
            </a:r>
            <a:endParaRPr lang="en-US" baseline="30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797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rmAutofit fontScale="90000"/>
          </a:bodyPr>
          <a:lstStyle/>
          <a:p>
            <a:pPr algn="ctr"/>
            <a:r>
              <a:rPr lang="en-US" sz="2800" b="1" cap="none" dirty="0">
                <a:solidFill>
                  <a:schemeClr val="bg1"/>
                </a:solidFill>
                <a:latin typeface="Times New Roman" panose="02020603050405020304" pitchFamily="18" charset="0"/>
                <a:cs typeface="Times New Roman" panose="02020603050405020304" pitchFamily="18" charset="0"/>
              </a:rPr>
              <a:t>Catechism of the Catholic Church</a:t>
            </a:r>
            <a:r>
              <a:rPr lang="en-US" sz="2400" b="1" dirty="0">
                <a:solidFill>
                  <a:schemeClr val="bg1"/>
                </a:solidFill>
                <a:latin typeface="Times New Roman" panose="02020603050405020304" pitchFamily="18" charset="0"/>
                <a:cs typeface="Times New Roman" panose="02020603050405020304" pitchFamily="18" charset="0"/>
              </a:rPr>
              <a:t/>
            </a:r>
            <a:br>
              <a:rPr lang="en-US" sz="2400" b="1" dirty="0">
                <a:solidFill>
                  <a:schemeClr val="bg1"/>
                </a:solidFill>
                <a:latin typeface="Times New Roman" panose="02020603050405020304" pitchFamily="18" charset="0"/>
                <a:cs typeface="Times New Roman" panose="02020603050405020304" pitchFamily="18" charset="0"/>
              </a:rPr>
            </a:br>
            <a:r>
              <a:rPr lang="en-US" sz="2000" dirty="0" smtClean="0">
                <a:solidFill>
                  <a:schemeClr val="bg1"/>
                </a:solidFill>
                <a:latin typeface="Times New Roman" panose="02020603050405020304" pitchFamily="18" charset="0"/>
                <a:cs typeface="Times New Roman" panose="02020603050405020304" pitchFamily="18" charset="0"/>
              </a:rPr>
              <a:t>CCC</a:t>
            </a:r>
            <a:r>
              <a:rPr lang="en-US" sz="2000" dirty="0">
                <a:solidFill>
                  <a:schemeClr val="bg1"/>
                </a:solidFill>
                <a:latin typeface="Times New Roman" panose="02020603050405020304" pitchFamily="18" charset="0"/>
                <a:cs typeface="Times New Roman" panose="02020603050405020304" pitchFamily="18" charset="0"/>
              </a:rPr>
              <a:t>: 1174-1178, 1196</a:t>
            </a:r>
            <a:endParaRPr lang="en-US" sz="2000" dirty="0">
              <a:solidFill>
                <a:schemeClr val="bg1"/>
              </a:solidFill>
            </a:endParaRPr>
          </a:p>
        </p:txBody>
      </p:sp>
      <p:sp>
        <p:nvSpPr>
          <p:cNvPr id="3" name="Content Placeholder 2"/>
          <p:cNvSpPr>
            <a:spLocks noGrp="1"/>
          </p:cNvSpPr>
          <p:nvPr>
            <p:ph idx="1"/>
          </p:nvPr>
        </p:nvSpPr>
        <p:spPr>
          <a:xfrm>
            <a:off x="0" y="702077"/>
            <a:ext cx="9144000" cy="6155923"/>
          </a:xfrm>
        </p:spPr>
        <p:txBody>
          <a:bodyPr anchor="t">
            <a:noAutofit/>
          </a:bodyPr>
          <a:lstStyle/>
          <a:p>
            <a:pPr marL="0" indent="0">
              <a:buNone/>
            </a:pPr>
            <a:r>
              <a:rPr lang="en-US" b="1" dirty="0">
                <a:solidFill>
                  <a:schemeClr val="bg1"/>
                </a:solidFill>
                <a:latin typeface="Times New Roman" panose="02020603050405020304" pitchFamily="18" charset="0"/>
                <a:cs typeface="Times New Roman" panose="02020603050405020304" pitchFamily="18" charset="0"/>
              </a:rPr>
              <a:t>CCC 1177	</a:t>
            </a:r>
            <a:r>
              <a:rPr lang="en-US" dirty="0">
                <a:solidFill>
                  <a:schemeClr val="bg1"/>
                </a:solidFill>
                <a:latin typeface="Times New Roman" panose="02020603050405020304" pitchFamily="18" charset="0"/>
                <a:cs typeface="Times New Roman" panose="02020603050405020304" pitchFamily="18" charset="0"/>
              </a:rPr>
              <a:t>The hymns and litanies of the Liturgy of the Hours integrate the prayer of the psalms into the age of the Church, expressing the symbolism of the time of day, the liturgical season, or the feast being celebrated. Moreover, the reading from the Word of God at each Hour (with the subsequent responses or </a:t>
            </a:r>
            <a:r>
              <a:rPr lang="en-US" dirty="0" err="1">
                <a:solidFill>
                  <a:schemeClr val="bg1"/>
                </a:solidFill>
                <a:latin typeface="Times New Roman" panose="02020603050405020304" pitchFamily="18" charset="0"/>
                <a:cs typeface="Times New Roman" panose="02020603050405020304" pitchFamily="18" charset="0"/>
              </a:rPr>
              <a:t>troparia</a:t>
            </a:r>
            <a:r>
              <a:rPr lang="en-US" dirty="0">
                <a:solidFill>
                  <a:schemeClr val="bg1"/>
                </a:solidFill>
                <a:latin typeface="Times New Roman" panose="02020603050405020304" pitchFamily="18" charset="0"/>
                <a:cs typeface="Times New Roman" panose="02020603050405020304" pitchFamily="18" charset="0"/>
              </a:rPr>
              <a:t>) and readings from the Fathers and spiritual masters at certain Hours, reveal more deeply the meaning of the mystery being celebrated, assist in understanding the psalms, and prepare for silent prayer. the </a:t>
            </a:r>
            <a:r>
              <a:rPr lang="en-US" dirty="0" err="1">
                <a:solidFill>
                  <a:schemeClr val="bg1"/>
                </a:solidFill>
                <a:latin typeface="Times New Roman" panose="02020603050405020304" pitchFamily="18" charset="0"/>
                <a:cs typeface="Times New Roman" panose="02020603050405020304" pitchFamily="18" charset="0"/>
              </a:rPr>
              <a:t>lectio</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divina</a:t>
            </a:r>
            <a:r>
              <a:rPr lang="en-US" dirty="0">
                <a:solidFill>
                  <a:schemeClr val="bg1"/>
                </a:solidFill>
                <a:latin typeface="Times New Roman" panose="02020603050405020304" pitchFamily="18" charset="0"/>
                <a:cs typeface="Times New Roman" panose="02020603050405020304" pitchFamily="18" charset="0"/>
              </a:rPr>
              <a:t>, where the Word of God is so read and meditated that it becomes prayer, is thus rooted in the liturgical celebration</a:t>
            </a:r>
            <a:r>
              <a:rPr lang="en-US" dirty="0" smtClean="0">
                <a:solidFill>
                  <a:schemeClr val="bg1"/>
                </a:solidFill>
                <a:latin typeface="Times New Roman" panose="02020603050405020304" pitchFamily="18" charset="0"/>
                <a:cs typeface="Times New Roman" panose="02020603050405020304" pitchFamily="18" charset="0"/>
              </a:rPr>
              <a:t>.</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r>
              <a:rPr lang="en-US" b="1" dirty="0">
                <a:solidFill>
                  <a:schemeClr val="bg1"/>
                </a:solidFill>
                <a:latin typeface="Times New Roman" panose="02020603050405020304" pitchFamily="18" charset="0"/>
                <a:cs typeface="Times New Roman" panose="02020603050405020304" pitchFamily="18" charset="0"/>
              </a:rPr>
              <a:t>CCC 1178	</a:t>
            </a:r>
            <a:r>
              <a:rPr lang="en-US" dirty="0">
                <a:solidFill>
                  <a:schemeClr val="bg1"/>
                </a:solidFill>
                <a:latin typeface="Times New Roman" panose="02020603050405020304" pitchFamily="18" charset="0"/>
                <a:cs typeface="Times New Roman" panose="02020603050405020304" pitchFamily="18" charset="0"/>
              </a:rPr>
              <a:t>The Liturgy of the Hours, which is like an extension of the Eucharistic celebration, does not exclude but rather in a complementary way calls forth the various devotions of the People of God, especially adoration and worship of the Blessed Sacrament</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992104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2534</TotalTime>
  <Words>6617</Words>
  <Application>Microsoft Office PowerPoint</Application>
  <PresentationFormat>On-screen Show (4:3)</PresentationFormat>
  <Paragraphs>195</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Century Gothic</vt:lpstr>
      <vt:lpstr>Times New Roman</vt:lpstr>
      <vt:lpstr>Wingdings</vt:lpstr>
      <vt:lpstr>Wingdings 3</vt:lpstr>
      <vt:lpstr>Slice</vt:lpstr>
      <vt:lpstr>Liturgy of the Hours</vt:lpstr>
      <vt:lpstr>Liturgy of the Hours</vt:lpstr>
      <vt:lpstr>Liturgy of the Hours</vt:lpstr>
      <vt:lpstr>What is Divine Office?</vt:lpstr>
      <vt:lpstr>So what is the Liturgy of the Hours?</vt:lpstr>
      <vt:lpstr>So what is the Liturgy of the Hours?</vt:lpstr>
      <vt:lpstr>Catechism of the Catholic Church CCC: 1174-1178, 1196</vt:lpstr>
      <vt:lpstr>Catechism of the Catholic Church CCC: 1174-1178, 1196</vt:lpstr>
      <vt:lpstr>Catechism of the Catholic Church CCC: 1174-1178, 1196</vt:lpstr>
      <vt:lpstr>Catechism of the Catholic Church CCC: 1174-1178, 1196</vt:lpstr>
      <vt:lpstr>History</vt:lpstr>
      <vt:lpstr>History - Judaism and the early church</vt:lpstr>
      <vt:lpstr>History - Judaism and the early church</vt:lpstr>
      <vt:lpstr>History - Middle Ages</vt:lpstr>
      <vt:lpstr>History - Middle Ages</vt:lpstr>
      <vt:lpstr>History - Revision by Pope Pius V</vt:lpstr>
      <vt:lpstr>History - Revision by Pope Pius V</vt:lpstr>
      <vt:lpstr>History - Revision between the 16th to 20th centuries</vt:lpstr>
      <vt:lpstr>History - Revision following the Second Vatican Council</vt:lpstr>
      <vt:lpstr>Previous structure</vt:lpstr>
      <vt:lpstr>Previous structure</vt:lpstr>
      <vt:lpstr>Current structure in the Roman Rite</vt:lpstr>
      <vt:lpstr>Current structure in the Roman Rite</vt:lpstr>
      <vt:lpstr>Major hours</vt:lpstr>
      <vt:lpstr>Major hours</vt:lpstr>
      <vt:lpstr>Major hours</vt:lpstr>
      <vt:lpstr>Minor hours</vt:lpstr>
      <vt:lpstr>Minor hours</vt:lpstr>
      <vt:lpstr>Minor hours</vt:lpstr>
      <vt:lpstr>Usage</vt:lpstr>
      <vt:lpstr>Usage</vt:lpstr>
      <vt:lpstr>Books</vt:lpstr>
      <vt:lpstr>Books</vt:lpstr>
      <vt:lpstr>Books</vt:lpstr>
      <vt:lpstr>Books</vt:lpstr>
      <vt:lpstr>Books</vt:lpstr>
      <vt:lpstr>Books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Rosary and Ch. 1</dc:title>
  <dc:creator>Ronald Homes</dc:creator>
  <cp:lastModifiedBy>J Stoverink</cp:lastModifiedBy>
  <cp:revision>79</cp:revision>
  <cp:lastPrinted>1601-01-01T00:00:00Z</cp:lastPrinted>
  <dcterms:created xsi:type="dcterms:W3CDTF">2009-08-25T04:37:39Z</dcterms:created>
  <dcterms:modified xsi:type="dcterms:W3CDTF">2022-08-26T22:37:29Z</dcterms:modified>
</cp:coreProperties>
</file>